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7696200" cy="108331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50561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9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0" algn="l" defTabSz="50561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9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0" algn="l" defTabSz="50561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9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0" algn="l" defTabSz="50561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9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0" algn="l" defTabSz="50561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9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0" algn="l" defTabSz="50561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9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0" algn="l" defTabSz="50561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9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0" algn="l" defTabSz="50561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9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0" algn="l" defTabSz="50561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9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505617" latinLnBrk="0">
      <a:defRPr sz="1300">
        <a:latin typeface="+mj-lt"/>
        <a:ea typeface="+mj-ea"/>
        <a:cs typeface="+mj-cs"/>
        <a:sym typeface="Calibri"/>
      </a:defRPr>
    </a:lvl1pPr>
    <a:lvl2pPr indent="228600" defTabSz="505617" latinLnBrk="0">
      <a:defRPr sz="1300">
        <a:latin typeface="+mj-lt"/>
        <a:ea typeface="+mj-ea"/>
        <a:cs typeface="+mj-cs"/>
        <a:sym typeface="Calibri"/>
      </a:defRPr>
    </a:lvl2pPr>
    <a:lvl3pPr indent="457200" defTabSz="505617" latinLnBrk="0">
      <a:defRPr sz="1300">
        <a:latin typeface="+mj-lt"/>
        <a:ea typeface="+mj-ea"/>
        <a:cs typeface="+mj-cs"/>
        <a:sym typeface="Calibri"/>
      </a:defRPr>
    </a:lvl3pPr>
    <a:lvl4pPr indent="685800" defTabSz="505617" latinLnBrk="0">
      <a:defRPr sz="1300">
        <a:latin typeface="+mj-lt"/>
        <a:ea typeface="+mj-ea"/>
        <a:cs typeface="+mj-cs"/>
        <a:sym typeface="Calibri"/>
      </a:defRPr>
    </a:lvl4pPr>
    <a:lvl5pPr indent="914400" defTabSz="505617" latinLnBrk="0">
      <a:defRPr sz="1300">
        <a:latin typeface="+mj-lt"/>
        <a:ea typeface="+mj-ea"/>
        <a:cs typeface="+mj-cs"/>
        <a:sym typeface="Calibri"/>
      </a:defRPr>
    </a:lvl5pPr>
    <a:lvl6pPr indent="1143000" defTabSz="505617" latinLnBrk="0">
      <a:defRPr sz="1300">
        <a:latin typeface="+mj-lt"/>
        <a:ea typeface="+mj-ea"/>
        <a:cs typeface="+mj-cs"/>
        <a:sym typeface="Calibri"/>
      </a:defRPr>
    </a:lvl6pPr>
    <a:lvl7pPr indent="1371600" defTabSz="505617" latinLnBrk="0">
      <a:defRPr sz="1300">
        <a:latin typeface="+mj-lt"/>
        <a:ea typeface="+mj-ea"/>
        <a:cs typeface="+mj-cs"/>
        <a:sym typeface="Calibri"/>
      </a:defRPr>
    </a:lvl7pPr>
    <a:lvl8pPr indent="1600200" defTabSz="505617" latinLnBrk="0">
      <a:defRPr sz="1300">
        <a:latin typeface="+mj-lt"/>
        <a:ea typeface="+mj-ea"/>
        <a:cs typeface="+mj-cs"/>
        <a:sym typeface="Calibri"/>
      </a:defRPr>
    </a:lvl8pPr>
    <a:lvl9pPr indent="1828800" defTabSz="505617" latinLnBrk="0">
      <a:defRPr sz="13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назви"/>
          <p:cNvSpPr txBox="1">
            <a:spLocks noGrp="1"/>
          </p:cNvSpPr>
          <p:nvPr>
            <p:ph type="title"/>
          </p:nvPr>
        </p:nvSpPr>
        <p:spPr>
          <a:xfrm>
            <a:off x="577811" y="1773435"/>
            <a:ext cx="6548518" cy="3772634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t>Текст назви</a:t>
            </a:r>
          </a:p>
        </p:txBody>
      </p:sp>
      <p:sp>
        <p:nvSpPr>
          <p:cNvPr id="12" name="Основний текст, рівень 1…"/>
          <p:cNvSpPr txBox="1">
            <a:spLocks noGrp="1"/>
          </p:cNvSpPr>
          <p:nvPr>
            <p:ph type="body" sz="quarter" idx="1"/>
          </p:nvPr>
        </p:nvSpPr>
        <p:spPr>
          <a:xfrm>
            <a:off x="963016" y="5691554"/>
            <a:ext cx="5778105" cy="2616258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1800"/>
            </a:lvl1pPr>
            <a:lvl2pPr marL="0" indent="0" algn="ctr">
              <a:buSzTx/>
              <a:buFontTx/>
              <a:buNone/>
              <a:defRPr sz="1800"/>
            </a:lvl2pPr>
            <a:lvl3pPr marL="0" indent="0" algn="ctr">
              <a:buSzTx/>
              <a:buFontTx/>
              <a:buNone/>
              <a:defRPr sz="1800"/>
            </a:lvl3pPr>
            <a:lvl4pPr marL="0" indent="0" algn="ctr">
              <a:buSzTx/>
              <a:buFontTx/>
              <a:buNone/>
              <a:defRPr sz="1800"/>
            </a:lvl4pPr>
            <a:lvl5pPr marL="0" indent="0" algn="ctr">
              <a:buSzTx/>
              <a:buFontTx/>
              <a:buNone/>
              <a:defRPr sz="1800"/>
            </a:lvl5pPr>
          </a:lstStyle>
          <a:p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‹№›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назви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назви</a:t>
            </a:r>
          </a:p>
        </p:txBody>
      </p:sp>
      <p:sp>
        <p:nvSpPr>
          <p:cNvPr id="21" name="Основний текст, рівень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2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‹№›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 назви"/>
          <p:cNvSpPr txBox="1">
            <a:spLocks noGrp="1"/>
          </p:cNvSpPr>
          <p:nvPr>
            <p:ph type="title"/>
          </p:nvPr>
        </p:nvSpPr>
        <p:spPr>
          <a:xfrm>
            <a:off x="525646" y="2701546"/>
            <a:ext cx="6644821" cy="4507591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t>Текст назви</a:t>
            </a:r>
          </a:p>
        </p:txBody>
      </p:sp>
      <p:sp>
        <p:nvSpPr>
          <p:cNvPr id="30" name="Основний текст, рівень 1…"/>
          <p:cNvSpPr txBox="1">
            <a:spLocks noGrp="1"/>
          </p:cNvSpPr>
          <p:nvPr>
            <p:ph type="body" sz="quarter" idx="1"/>
          </p:nvPr>
        </p:nvSpPr>
        <p:spPr>
          <a:xfrm>
            <a:off x="525646" y="7251778"/>
            <a:ext cx="6644821" cy="2370437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800"/>
            </a:lvl1pPr>
            <a:lvl2pPr marL="0" indent="0">
              <a:buSzTx/>
              <a:buFontTx/>
              <a:buNone/>
              <a:defRPr sz="1800"/>
            </a:lvl2pPr>
            <a:lvl3pPr marL="0" indent="0">
              <a:buSzTx/>
              <a:buFontTx/>
              <a:buNone/>
              <a:defRPr sz="1800"/>
            </a:lvl3pPr>
            <a:lvl4pPr marL="0" indent="0">
              <a:buSzTx/>
              <a:buFontTx/>
              <a:buNone/>
              <a:defRPr sz="1800"/>
            </a:lvl4pPr>
            <a:lvl5pPr marL="0" indent="0">
              <a:buSzTx/>
              <a:buFontTx/>
              <a:buNone/>
              <a:defRPr sz="1800"/>
            </a:lvl5pPr>
          </a:lstStyle>
          <a:p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‹№›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назви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назви</a:t>
            </a:r>
          </a:p>
        </p:txBody>
      </p:sp>
      <p:sp>
        <p:nvSpPr>
          <p:cNvPr id="39" name="Основний текст, рівень 1…"/>
          <p:cNvSpPr txBox="1">
            <a:spLocks noGrp="1"/>
          </p:cNvSpPr>
          <p:nvPr>
            <p:ph type="body" sz="half" idx="1"/>
          </p:nvPr>
        </p:nvSpPr>
        <p:spPr>
          <a:xfrm>
            <a:off x="529658" y="2884657"/>
            <a:ext cx="3274261" cy="6875519"/>
          </a:xfrm>
          <a:prstGeom prst="rect">
            <a:avLst/>
          </a:prstGeom>
        </p:spPr>
        <p:txBody>
          <a:bodyPr/>
          <a:lstStyle/>
          <a:p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4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‹№›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назви"/>
          <p:cNvSpPr txBox="1">
            <a:spLocks noGrp="1"/>
          </p:cNvSpPr>
          <p:nvPr>
            <p:ph type="title"/>
          </p:nvPr>
        </p:nvSpPr>
        <p:spPr>
          <a:xfrm>
            <a:off x="530663" y="576934"/>
            <a:ext cx="6644820" cy="2094513"/>
          </a:xfrm>
          <a:prstGeom prst="rect">
            <a:avLst/>
          </a:prstGeom>
        </p:spPr>
        <p:txBody>
          <a:bodyPr/>
          <a:lstStyle/>
          <a:p>
            <a:r>
              <a:t>Текст назви</a:t>
            </a:r>
          </a:p>
        </p:txBody>
      </p:sp>
      <p:sp>
        <p:nvSpPr>
          <p:cNvPr id="48" name="Основний текст, рівень 1…"/>
          <p:cNvSpPr txBox="1">
            <a:spLocks noGrp="1"/>
          </p:cNvSpPr>
          <p:nvPr>
            <p:ph type="body" sz="quarter" idx="1"/>
          </p:nvPr>
        </p:nvSpPr>
        <p:spPr>
          <a:xfrm>
            <a:off x="530663" y="2656393"/>
            <a:ext cx="3259212" cy="1301859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1800" b="1"/>
            </a:lvl1pPr>
            <a:lvl2pPr marL="0" indent="0">
              <a:buSzTx/>
              <a:buFontTx/>
              <a:buNone/>
              <a:defRPr sz="1800" b="1"/>
            </a:lvl2pPr>
            <a:lvl3pPr marL="0" indent="0">
              <a:buSzTx/>
              <a:buFontTx/>
              <a:buNone/>
              <a:defRPr sz="1800" b="1"/>
            </a:lvl3pPr>
            <a:lvl4pPr marL="0" indent="0">
              <a:buSzTx/>
              <a:buFontTx/>
              <a:buNone/>
              <a:defRPr sz="1800" b="1"/>
            </a:lvl4pPr>
            <a:lvl5pPr marL="0" indent="0">
              <a:buSzTx/>
              <a:buFontTx/>
              <a:buNone/>
              <a:defRPr sz="1800" b="1"/>
            </a:lvl5pPr>
          </a:lstStyle>
          <a:p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3900218" y="2656393"/>
            <a:ext cx="3275263" cy="1301859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1800" b="1"/>
            </a:pPr>
            <a:endParaRPr/>
          </a:p>
        </p:txBody>
      </p:sp>
      <p:sp>
        <p:nvSpPr>
          <p:cNvPr id="5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‹№›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Текст назви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назви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‹№›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Текст назви"/>
          <p:cNvSpPr txBox="1">
            <a:spLocks noGrp="1"/>
          </p:cNvSpPr>
          <p:nvPr>
            <p:ph type="title"/>
          </p:nvPr>
        </p:nvSpPr>
        <p:spPr>
          <a:xfrm>
            <a:off x="530663" y="722418"/>
            <a:ext cx="2484786" cy="2528465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t>Текст назви</a:t>
            </a:r>
          </a:p>
        </p:txBody>
      </p:sp>
      <p:sp>
        <p:nvSpPr>
          <p:cNvPr id="66" name="Основний текст, рівень 1…"/>
          <p:cNvSpPr txBox="1">
            <a:spLocks noGrp="1"/>
          </p:cNvSpPr>
          <p:nvPr>
            <p:ph type="body" sz="half" idx="1"/>
          </p:nvPr>
        </p:nvSpPr>
        <p:spPr>
          <a:xfrm>
            <a:off x="3275260" y="1560225"/>
            <a:ext cx="3900223" cy="770078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 marL="538842" indent="-195942">
              <a:defRPr sz="2400"/>
            </a:lvl2pPr>
            <a:lvl3pPr marL="914400" indent="-228600">
              <a:defRPr sz="2400"/>
            </a:lvl3pPr>
            <a:lvl4pPr marL="1303019" indent="-274319">
              <a:defRPr sz="2400"/>
            </a:lvl4pPr>
            <a:lvl5pPr marL="1645920" indent="-274319">
              <a:defRPr sz="2400"/>
            </a:lvl5pPr>
          </a:lstStyle>
          <a:p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67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530662" y="3250881"/>
            <a:ext cx="2484788" cy="6022666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200"/>
            </a:pPr>
            <a:endParaRPr/>
          </a:p>
        </p:txBody>
      </p:sp>
      <p:sp>
        <p:nvSpPr>
          <p:cNvPr id="6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‹№›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Текст назви"/>
          <p:cNvSpPr txBox="1">
            <a:spLocks noGrp="1"/>
          </p:cNvSpPr>
          <p:nvPr>
            <p:ph type="title"/>
          </p:nvPr>
        </p:nvSpPr>
        <p:spPr>
          <a:xfrm>
            <a:off x="530663" y="722418"/>
            <a:ext cx="2484786" cy="2528465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t>Текст назви</a:t>
            </a:r>
          </a:p>
        </p:txBody>
      </p:sp>
      <p:sp>
        <p:nvSpPr>
          <p:cNvPr id="76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3275260" y="1560225"/>
            <a:ext cx="3900223" cy="770078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77" name="Основний текст, рівень 1…"/>
          <p:cNvSpPr txBox="1">
            <a:spLocks noGrp="1"/>
          </p:cNvSpPr>
          <p:nvPr>
            <p:ph type="body" sz="quarter" idx="1"/>
          </p:nvPr>
        </p:nvSpPr>
        <p:spPr>
          <a:xfrm>
            <a:off x="530663" y="3250881"/>
            <a:ext cx="2484786" cy="6022664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200"/>
            </a:lvl1pPr>
            <a:lvl2pPr marL="0" indent="0">
              <a:buSzTx/>
              <a:buFontTx/>
              <a:buNone/>
              <a:defRPr sz="1200"/>
            </a:lvl2pPr>
            <a:lvl3pPr marL="0" indent="0">
              <a:buSzTx/>
              <a:buFontTx/>
              <a:buNone/>
              <a:defRPr sz="1200"/>
            </a:lvl3pPr>
            <a:lvl4pPr marL="0" indent="0">
              <a:buSzTx/>
              <a:buFontTx/>
              <a:buNone/>
              <a:defRPr sz="1200"/>
            </a:lvl4pPr>
            <a:lvl5pPr marL="0" indent="0">
              <a:buSzTx/>
              <a:buFontTx/>
              <a:buNone/>
              <a:defRPr sz="1200"/>
            </a:lvl5pPr>
          </a:lstStyle>
          <a:p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7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‹№›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назви"/>
          <p:cNvSpPr txBox="1">
            <a:spLocks noGrp="1"/>
          </p:cNvSpPr>
          <p:nvPr>
            <p:ph type="title"/>
          </p:nvPr>
        </p:nvSpPr>
        <p:spPr>
          <a:xfrm>
            <a:off x="529658" y="576934"/>
            <a:ext cx="6644821" cy="20945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Текст назви</a:t>
            </a:r>
          </a:p>
        </p:txBody>
      </p:sp>
      <p:sp>
        <p:nvSpPr>
          <p:cNvPr id="3" name="Основний текст, рівень 1…"/>
          <p:cNvSpPr txBox="1">
            <a:spLocks noGrp="1"/>
          </p:cNvSpPr>
          <p:nvPr>
            <p:ph type="body" idx="1"/>
          </p:nvPr>
        </p:nvSpPr>
        <p:spPr>
          <a:xfrm>
            <a:off x="529658" y="2884657"/>
            <a:ext cx="6644821" cy="68755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954479" y="10229135"/>
            <a:ext cx="220001" cy="205912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9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‹№›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ransition spd="med"/>
  <p:txStyles>
    <p:titleStyle>
      <a:lvl1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171450" marR="0" indent="-171450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542925" marR="0" indent="-200025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925830" marR="0" indent="-240030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305657" marR="0" indent="-276957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1648556" marR="0" indent="-276957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1991456" marR="0" indent="-276956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2334356" marR="0" indent="-276956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2677256" marR="0" indent="-276956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3020156" marR="0" indent="-276956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50561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50561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50561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50561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50561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50561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50561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50561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50561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Рисунок 10" descr="Рисунок 10"/>
          <p:cNvPicPr>
            <a:picLocks noChangeAspect="1"/>
          </p:cNvPicPr>
          <p:nvPr/>
        </p:nvPicPr>
        <p:blipFill>
          <a:blip r:embed="rId2"/>
          <a:srcRect l="2659" r="7041" b="7739"/>
          <a:stretch>
            <a:fillRect/>
          </a:stretch>
        </p:blipFill>
        <p:spPr>
          <a:xfrm>
            <a:off x="1943984" y="3371389"/>
            <a:ext cx="5760155" cy="3425176"/>
          </a:xfrm>
          <a:prstGeom prst="rect">
            <a:avLst/>
          </a:prstGeom>
          <a:ln w="12700">
            <a:miter lim="400000"/>
          </a:ln>
        </p:spPr>
      </p:pic>
      <p:pic>
        <p:nvPicPr>
          <p:cNvPr id="88" name="Рисунок 7" descr="Рисунок 7"/>
          <p:cNvPicPr>
            <a:picLocks noChangeAspect="1"/>
          </p:cNvPicPr>
          <p:nvPr/>
        </p:nvPicPr>
        <p:blipFill>
          <a:blip r:embed="rId3"/>
          <a:srcRect t="33455" b="13086"/>
          <a:stretch>
            <a:fillRect/>
          </a:stretch>
        </p:blipFill>
        <p:spPr>
          <a:xfrm>
            <a:off x="-2344" y="-11833"/>
            <a:ext cx="7704140" cy="2835300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89" name="Таблиця 3"/>
          <p:cNvGraphicFramePr/>
          <p:nvPr/>
        </p:nvGraphicFramePr>
        <p:xfrm>
          <a:off x="522128" y="2906457"/>
          <a:ext cx="6659879" cy="314510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4016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33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03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6427">
                <a:tc>
                  <a:txBody>
                    <a:bodyPr/>
                    <a:lstStyle/>
                    <a:p>
                      <a:pPr algn="l" defTabSz="685800">
                        <a:defRPr sz="800" b="1"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t>Роздрібна ціна, грн з ПДВ 2026 р.в.</a:t>
                      </a:r>
                    </a:p>
                  </a:txBody>
                  <a:tcPr marL="3761" marR="3761" marT="3761" marB="3761" anchor="ctr" horzOverflow="overflow">
                    <a:lnL w="6350">
                      <a:solidFill>
                        <a:srgbClr val="FFFFFF"/>
                      </a:solidFill>
                    </a:lnL>
                    <a:lnR w="6350">
                      <a:solidFill>
                        <a:srgbClr val="FFFFFF"/>
                      </a:solidFill>
                    </a:lnR>
                    <a:lnT w="6350">
                      <a:solidFill>
                        <a:srgbClr val="FFFFFF"/>
                      </a:solidFill>
                    </a:lnT>
                    <a:lnB w="6350">
                      <a:solidFill>
                        <a:srgbClr val="FFFFFF"/>
                      </a:solidFill>
                    </a:lnB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defTabSz="457200"/>
                      <a:endParaRPr/>
                    </a:p>
                  </a:txBody>
                  <a:tcPr marL="3761" marR="3761" marT="3761" marB="3761" anchor="ctr" horzOverflow="overflow">
                    <a:lnL w="6350">
                      <a:solidFill>
                        <a:srgbClr val="FFFFFF"/>
                      </a:solidFill>
                    </a:lnL>
                    <a:lnR w="6350">
                      <a:solidFill>
                        <a:srgbClr val="FFFFFF"/>
                      </a:solidFill>
                    </a:lnR>
                    <a:lnT w="6350">
                      <a:solidFill>
                        <a:srgbClr val="FFFFFF"/>
                      </a:solidFill>
                    </a:lnT>
                    <a:lnB w="6350">
                      <a:solidFill>
                        <a:srgbClr val="FFFFFF"/>
                      </a:solidFill>
                    </a:lnB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TOP</a:t>
                      </a:r>
                    </a:p>
                  </a:txBody>
                  <a:tcPr marL="3761" marR="3761" marT="3761" marB="3761" anchor="ctr" horzOverflow="overflow">
                    <a:lnL w="6350">
                      <a:solidFill>
                        <a:srgbClr val="FFFFFF"/>
                      </a:solidFill>
                    </a:lnL>
                    <a:lnR w="6350">
                      <a:solidFill>
                        <a:srgbClr val="FFFFFF"/>
                      </a:solidFill>
                    </a:lnR>
                    <a:lnT w="6350">
                      <a:solidFill>
                        <a:srgbClr val="FFFFFF"/>
                      </a:solidFill>
                    </a:lnT>
                    <a:lnB w="6350">
                      <a:solidFill>
                        <a:srgbClr val="FFFFFF"/>
                      </a:solidFill>
                    </a:lnB>
                    <a:solidFill>
                      <a:srgbClr val="E8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515">
                <a:tc>
                  <a:txBody>
                    <a:bodyPr/>
                    <a:lstStyle/>
                    <a:p>
                      <a:pPr algn="l" defTabSz="685800">
                        <a:lnSpc>
                          <a:spcPct val="150000"/>
                        </a:lnSpc>
                        <a:defRPr sz="800"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t>Двигун 1.5 GDIT PHEV (364 к.с., 760 Нм., бензин гібрид)</a:t>
                      </a:r>
                    </a:p>
                  </a:txBody>
                  <a:tcPr marL="3761" marR="3761" marT="3761" marB="3761" horzOverflow="overflow">
                    <a:lnL w="6350">
                      <a:solidFill>
                        <a:srgbClr val="FFFFFF"/>
                      </a:solidFill>
                    </a:lnL>
                    <a:lnT w="6350">
                      <a:solidFill>
                        <a:srgbClr val="FFFFFF"/>
                      </a:solidFill>
                    </a:lnT>
                    <a:lnB w="6350">
                      <a:solidFill>
                        <a:srgbClr val="FFFFFF"/>
                      </a:solidFill>
                    </a:lnB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8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DHT-3, 4WD</a:t>
                      </a:r>
                    </a:p>
                  </a:txBody>
                  <a:tcPr marL="3761" marR="3761" marT="3761" marB="3761" horzOverflow="overflow">
                    <a:lnR w="6350">
                      <a:solidFill>
                        <a:srgbClr val="FFFFFF"/>
                      </a:solidFill>
                    </a:lnR>
                    <a:lnT w="6350">
                      <a:solidFill>
                        <a:srgbClr val="FFFFFF"/>
                      </a:solidFill>
                    </a:lnT>
                    <a:lnB w="6350">
                      <a:solidFill>
                        <a:srgbClr val="FFFFFF"/>
                      </a:solidFill>
                    </a:lnB>
                    <a:solidFill>
                      <a:srgbClr val="E8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1 895 000</a:t>
                      </a:r>
                    </a:p>
                  </a:txBody>
                  <a:tcPr marL="3761" marR="3761" marT="3761" marB="3761" horzOverflow="overflow">
                    <a:lnL w="6350">
                      <a:solidFill>
                        <a:srgbClr val="FFFFFF"/>
                      </a:solidFill>
                    </a:lnL>
                    <a:lnR w="6350">
                      <a:solidFill>
                        <a:srgbClr val="FFFFFF"/>
                      </a:solidFill>
                    </a:lnR>
                    <a:lnT w="6350">
                      <a:solidFill>
                        <a:srgbClr val="FFFFFF"/>
                      </a:solidFill>
                    </a:lnT>
                    <a:lnB w="6350">
                      <a:solidFill>
                        <a:srgbClr val="FFFFFF"/>
                      </a:solidFill>
                    </a:lnB>
                    <a:solidFill>
                      <a:srgbClr val="E8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90" name="Рисунок 22" descr="Рисунок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455" y="230858"/>
            <a:ext cx="1247776" cy="287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1" name="Рисунок 20" descr="Рисунок 20"/>
          <p:cNvPicPr>
            <a:picLocks noChangeAspect="1"/>
          </p:cNvPicPr>
          <p:nvPr/>
        </p:nvPicPr>
        <p:blipFill>
          <a:blip r:embed="rId5"/>
          <a:srcRect t="76510" r="1328" b="5114"/>
          <a:stretch>
            <a:fillRect/>
          </a:stretch>
        </p:blipFill>
        <p:spPr>
          <a:xfrm>
            <a:off x="522128" y="8588337"/>
            <a:ext cx="6659881" cy="1736080"/>
          </a:xfrm>
          <a:prstGeom prst="rect">
            <a:avLst/>
          </a:prstGeom>
          <a:ln w="12700">
            <a:miter lim="400000"/>
          </a:ln>
        </p:spPr>
      </p:pic>
      <p:pic>
        <p:nvPicPr>
          <p:cNvPr id="92" name="Рисунок 12" descr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8622" y="0"/>
            <a:ext cx="2655548" cy="768134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93" name="Таблиця 4"/>
          <p:cNvGraphicFramePr/>
          <p:nvPr/>
        </p:nvGraphicFramePr>
        <p:xfrm>
          <a:off x="522128" y="6867425"/>
          <a:ext cx="6659881" cy="1661477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42047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51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8675">
                <a:tc gridSpan="2"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ТЕХНІЧНІ ХАРАКТЕРИСТИКИ</a:t>
                      </a:r>
                    </a:p>
                  </a:txBody>
                  <a:tcPr marL="8418" marR="8418" marT="8418" marB="8418" horzOverflow="overflow">
                    <a:lnL w="6350">
                      <a:solidFill>
                        <a:srgbClr val="FFFFFF"/>
                      </a:solidFill>
                    </a:lnL>
                    <a:lnR w="6350">
                      <a:solidFill>
                        <a:srgbClr val="FFFFFF"/>
                      </a:solidFill>
                    </a:lnR>
                    <a:lnT w="6350">
                      <a:solidFill>
                        <a:srgbClr val="FFFFFF"/>
                      </a:solidFill>
                    </a:lnT>
                    <a:lnB w="6350">
                      <a:solidFill>
                        <a:srgbClr val="FFFFFF"/>
                      </a:solidFill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5538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8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Робочий об'єм двигуна (л)</a:t>
                      </a:r>
                    </a:p>
                  </a:txBody>
                  <a:tcPr marL="8418" marR="8418" marT="8418" marB="8418" horzOverflow="overflow">
                    <a:lnL w="6350">
                      <a:solidFill>
                        <a:srgbClr val="FFFFFF"/>
                      </a:solidFill>
                    </a:lnL>
                    <a:lnR w="6350">
                      <a:solidFill>
                        <a:srgbClr val="FFFFFF"/>
                      </a:solidFill>
                    </a:lnR>
                    <a:lnT w="6350">
                      <a:solidFill>
                        <a:srgbClr val="FFFFFF"/>
                      </a:solidFill>
                    </a:lnT>
                    <a:lnB w="6350">
                      <a:solidFill>
                        <a:srgbClr val="FFFFFF"/>
                      </a:solidFill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800"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t>1,5 GDIT PHEV </a:t>
                      </a:r>
                    </a:p>
                  </a:txBody>
                  <a:tcPr marL="7200" marR="7200" marT="7200" marB="7200" horzOverflow="overflow">
                    <a:lnL w="6350">
                      <a:solidFill>
                        <a:srgbClr val="FFFFFF"/>
                      </a:solidFill>
                    </a:lnL>
                    <a:lnR w="6350">
                      <a:solidFill>
                        <a:srgbClr val="FFFFFF"/>
                      </a:solidFill>
                    </a:lnR>
                    <a:lnT w="6350">
                      <a:solidFill>
                        <a:srgbClr val="FFFFFF"/>
                      </a:solidFill>
                    </a:lnT>
                    <a:lnB w="6350">
                      <a:solidFill>
                        <a:srgbClr val="FFFFFF"/>
                      </a:solidFill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4787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8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Загальна максимальна потужність</a:t>
                      </a:r>
                    </a:p>
                  </a:txBody>
                  <a:tcPr marL="8418" marR="8418" marT="8418" marB="8418" horzOverflow="overflow">
                    <a:lnL w="6350">
                      <a:solidFill>
                        <a:srgbClr val="FFFFFF"/>
                      </a:solidFill>
                    </a:lnL>
                    <a:lnR w="6350">
                      <a:solidFill>
                        <a:srgbClr val="FFFFFF"/>
                      </a:solidFill>
                    </a:lnR>
                    <a:lnT w="6350">
                      <a:solidFill>
                        <a:srgbClr val="FFFFFF"/>
                      </a:solidFill>
                    </a:lnT>
                    <a:lnB w="6350">
                      <a:solidFill>
                        <a:srgbClr val="FFFFFF"/>
                      </a:solidFill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10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364 к.с.</a:t>
                      </a:r>
                    </a:p>
                  </a:txBody>
                  <a:tcPr marL="7200" marR="7200" marT="7200" marB="7200" horzOverflow="overflow">
                    <a:lnL w="6350">
                      <a:solidFill>
                        <a:srgbClr val="FFFFFF"/>
                      </a:solidFill>
                    </a:lnL>
                    <a:lnR w="6350">
                      <a:solidFill>
                        <a:srgbClr val="FFFFFF"/>
                      </a:solidFill>
                    </a:lnR>
                    <a:lnT w="6350">
                      <a:solidFill>
                        <a:srgbClr val="FFFFFF"/>
                      </a:solidFill>
                    </a:lnT>
                    <a:lnB w="6350">
                      <a:solidFill>
                        <a:srgbClr val="FFFFFF"/>
                      </a:solidFill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4787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8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Загальний максимальний крутний</a:t>
                      </a:r>
                    </a:p>
                  </a:txBody>
                  <a:tcPr marL="8418" marR="8418" marT="8418" marB="8418" horzOverflow="overflow">
                    <a:lnL w="6350">
                      <a:solidFill>
                        <a:srgbClr val="FFFFFF"/>
                      </a:solidFill>
                    </a:lnL>
                    <a:lnR w="6350">
                      <a:solidFill>
                        <a:srgbClr val="FFFFFF"/>
                      </a:solidFill>
                    </a:lnR>
                    <a:lnT w="6350">
                      <a:solidFill>
                        <a:srgbClr val="FFFFFF"/>
                      </a:solidFill>
                    </a:lnT>
                    <a:lnB w="6350">
                      <a:solidFill>
                        <a:srgbClr val="FFFFFF"/>
                      </a:solidFill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000"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t>760 </a:t>
                      </a:r>
                      <a:r>
                        <a:rPr sz="900"/>
                        <a:t>Нм</a:t>
                      </a:r>
                    </a:p>
                  </a:txBody>
                  <a:tcPr marL="7200" marR="7200" marT="7200" marB="7200" horzOverflow="overflow">
                    <a:lnL w="6350">
                      <a:solidFill>
                        <a:srgbClr val="FFFFFF"/>
                      </a:solidFill>
                    </a:lnL>
                    <a:lnR w="6350">
                      <a:solidFill>
                        <a:srgbClr val="FFFFFF"/>
                      </a:solidFill>
                    </a:lnR>
                    <a:lnT w="6350">
                      <a:solidFill>
                        <a:srgbClr val="FFFFFF"/>
                      </a:solidFill>
                    </a:lnT>
                    <a:lnB w="6350">
                      <a:solidFill>
                        <a:srgbClr val="FFFFFF"/>
                      </a:solidFill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5538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8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Тип приводу</a:t>
                      </a:r>
                    </a:p>
                  </a:txBody>
                  <a:tcPr marL="8418" marR="8418" marT="8418" marB="8418" horzOverflow="overflow">
                    <a:lnL w="6350">
                      <a:solidFill>
                        <a:srgbClr val="FFFFFF"/>
                      </a:solidFill>
                    </a:lnL>
                    <a:lnR w="6350">
                      <a:solidFill>
                        <a:srgbClr val="FFFFFF"/>
                      </a:solidFill>
                    </a:lnR>
                    <a:lnT w="6350">
                      <a:solidFill>
                        <a:srgbClr val="FFFFFF"/>
                      </a:solidFill>
                    </a:lnT>
                    <a:lnB w="6350">
                      <a:solidFill>
                        <a:srgbClr val="FFFFFF"/>
                      </a:solidFill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4WD</a:t>
                      </a:r>
                    </a:p>
                  </a:txBody>
                  <a:tcPr marL="7200" marR="7200" marT="7200" marB="7200" horzOverflow="overflow">
                    <a:lnL w="6350">
                      <a:solidFill>
                        <a:srgbClr val="FFFFFF"/>
                      </a:solidFill>
                    </a:lnL>
                    <a:lnR w="6350">
                      <a:solidFill>
                        <a:srgbClr val="FFFFFF"/>
                      </a:solidFill>
                    </a:lnR>
                    <a:lnT w="6350">
                      <a:solidFill>
                        <a:srgbClr val="FFFFFF"/>
                      </a:solidFill>
                    </a:lnT>
                    <a:lnB w="6350">
                      <a:solidFill>
                        <a:srgbClr val="FFFFFF"/>
                      </a:solidFill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5538">
                <a:tc>
                  <a:txBody>
                    <a:bodyPr/>
                    <a:lstStyle/>
                    <a:p>
                      <a:pPr algn="l" defTabSz="685800">
                        <a:defRPr sz="800"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t>Ємність тягової батареї (кВт·год), кВт*год</a:t>
                      </a:r>
                    </a:p>
                  </a:txBody>
                  <a:tcPr marL="8418" marR="8418" marT="8418" marB="8418" horzOverflow="overflow">
                    <a:lnL w="6350">
                      <a:solidFill>
                        <a:srgbClr val="FFFFFF"/>
                      </a:solidFill>
                    </a:lnL>
                    <a:lnR w="6350">
                      <a:solidFill>
                        <a:srgbClr val="FFFFFF"/>
                      </a:solidFill>
                    </a:lnR>
                    <a:lnT w="6350">
                      <a:solidFill>
                        <a:srgbClr val="FFFFFF"/>
                      </a:solidFill>
                    </a:lnT>
                    <a:lnB w="6350">
                      <a:solidFill>
                        <a:srgbClr val="FFFFFF"/>
                      </a:solidFill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19,09</a:t>
                      </a:r>
                    </a:p>
                  </a:txBody>
                  <a:tcPr marL="7200" marR="7200" marT="7200" marB="7200" horzOverflow="overflow">
                    <a:lnL w="6350">
                      <a:solidFill>
                        <a:srgbClr val="FFFFFF"/>
                      </a:solidFill>
                    </a:lnL>
                    <a:lnR w="6350">
                      <a:solidFill>
                        <a:srgbClr val="FFFFFF"/>
                      </a:solidFill>
                    </a:lnR>
                    <a:lnT w="6350">
                      <a:solidFill>
                        <a:srgbClr val="FFFFFF"/>
                      </a:solidFill>
                    </a:lnT>
                    <a:lnB w="6350">
                      <a:solidFill>
                        <a:srgbClr val="FFFFFF"/>
                      </a:solidFill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5538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8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Витрата пального (комбінований цикл WLTC), л/100 км</a:t>
                      </a:r>
                    </a:p>
                  </a:txBody>
                  <a:tcPr marL="8418" marR="8418" marT="8418" marB="8418" horzOverflow="overflow">
                    <a:lnL w="6350">
                      <a:solidFill>
                        <a:srgbClr val="FFFFFF"/>
                      </a:solidFill>
                    </a:lnL>
                    <a:lnR w="6350">
                      <a:solidFill>
                        <a:srgbClr val="FFFFFF"/>
                      </a:solidFill>
                    </a:lnR>
                    <a:lnT w="6350">
                      <a:solidFill>
                        <a:srgbClr val="FFFFFF"/>
                      </a:solidFill>
                    </a:lnT>
                    <a:lnB w="6350">
                      <a:solidFill>
                        <a:srgbClr val="FFFFFF"/>
                      </a:solidFill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2,2</a:t>
                      </a:r>
                    </a:p>
                  </a:txBody>
                  <a:tcPr marL="7200" marR="7200" marT="7200" marB="7200" horzOverflow="overflow">
                    <a:lnL w="6350">
                      <a:solidFill>
                        <a:srgbClr val="FFFFFF"/>
                      </a:solidFill>
                    </a:lnL>
                    <a:lnR w="6350">
                      <a:solidFill>
                        <a:srgbClr val="FFFFFF"/>
                      </a:solidFill>
                    </a:lnR>
                    <a:lnT w="6350">
                      <a:solidFill>
                        <a:srgbClr val="FFFFFF"/>
                      </a:solidFill>
                    </a:lnT>
                    <a:lnB w="6350">
                      <a:solidFill>
                        <a:srgbClr val="FFFFFF"/>
                      </a:solidFill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5538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8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Габарити (ДхШхВ), мм</a:t>
                      </a:r>
                    </a:p>
                  </a:txBody>
                  <a:tcPr marL="8418" marR="8418" marT="8418" marB="8418" horzOverflow="overflow">
                    <a:lnL w="6350">
                      <a:solidFill>
                        <a:srgbClr val="FFFFFF"/>
                      </a:solidFill>
                    </a:lnL>
                    <a:lnR w="6350">
                      <a:solidFill>
                        <a:srgbClr val="FFFFFF"/>
                      </a:solidFill>
                    </a:lnR>
                    <a:lnT w="6350">
                      <a:solidFill>
                        <a:srgbClr val="FFFFFF"/>
                      </a:solidFill>
                    </a:lnT>
                    <a:lnB w="6350">
                      <a:solidFill>
                        <a:srgbClr val="FFFFFF"/>
                      </a:solidFill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4800х1950х1843</a:t>
                      </a:r>
                    </a:p>
                  </a:txBody>
                  <a:tcPr marL="7200" marR="7200" marT="7200" marB="7200" horzOverflow="overflow">
                    <a:lnL w="6350">
                      <a:solidFill>
                        <a:srgbClr val="FFFFFF"/>
                      </a:solidFill>
                    </a:lnL>
                    <a:lnR w="6350">
                      <a:solidFill>
                        <a:srgbClr val="FFFFFF"/>
                      </a:solidFill>
                    </a:lnR>
                    <a:lnT w="6350">
                      <a:solidFill>
                        <a:srgbClr val="FFFFFF"/>
                      </a:solidFill>
                    </a:lnT>
                    <a:lnB w="6350">
                      <a:solidFill>
                        <a:srgbClr val="FFFFFF"/>
                      </a:solidFill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5538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8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Колісна база, мм</a:t>
                      </a:r>
                    </a:p>
                  </a:txBody>
                  <a:tcPr marL="8418" marR="8418" marT="8418" marB="8418" horzOverflow="overflow">
                    <a:lnL w="6350">
                      <a:solidFill>
                        <a:srgbClr val="FFFFFF"/>
                      </a:solidFill>
                    </a:lnL>
                    <a:lnR w="6350">
                      <a:solidFill>
                        <a:srgbClr val="FFFFFF"/>
                      </a:solidFill>
                    </a:lnR>
                    <a:lnT w="6350">
                      <a:solidFill>
                        <a:srgbClr val="FFFFFF"/>
                      </a:solidFill>
                    </a:lnT>
                    <a:lnB w="6350">
                      <a:solidFill>
                        <a:srgbClr val="FFFFFF"/>
                      </a:solidFill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2738</a:t>
                      </a:r>
                    </a:p>
                  </a:txBody>
                  <a:tcPr marL="7200" marR="7200" marT="7200" marB="7200" horzOverflow="overflow">
                    <a:lnL w="6350">
                      <a:solidFill>
                        <a:srgbClr val="FFFFFF"/>
                      </a:solidFill>
                    </a:lnL>
                    <a:lnR w="6350">
                      <a:solidFill>
                        <a:srgbClr val="FFFFFF"/>
                      </a:solidFill>
                    </a:lnR>
                    <a:lnT w="6350">
                      <a:solidFill>
                        <a:srgbClr val="FFFFFF"/>
                      </a:solidFill>
                    </a:lnT>
                    <a:lnB w="6350">
                      <a:solidFill>
                        <a:srgbClr val="FFFFFF"/>
                      </a:solidFill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94" name="TextBox 113"/>
          <p:cNvSpPr txBox="1"/>
          <p:nvPr/>
        </p:nvSpPr>
        <p:spPr>
          <a:xfrm>
            <a:off x="233158" y="10355194"/>
            <a:ext cx="7237822" cy="29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4999" tIns="44999" rIns="44999" bIns="44999">
            <a:spAutoFit/>
          </a:bodyPr>
          <a:lstStyle/>
          <a:p>
            <a:pPr indent="12600">
              <a:spcBef>
                <a:spcPts val="700"/>
              </a:spcBef>
              <a:defRPr sz="700" spc="4">
                <a:latin typeface="Montserrat"/>
                <a:ea typeface="Montserrat"/>
                <a:cs typeface="Montserrat"/>
                <a:sym typeface="Montserrat"/>
              </a:defRPr>
            </a:pPr>
            <a:r>
              <a:t>Прайс-лист</a:t>
            </a:r>
            <a:r>
              <a:rPr spc="-26"/>
              <a:t> </a:t>
            </a:r>
            <a:r>
              <a:rPr spc="12"/>
              <a:t>є</a:t>
            </a:r>
            <a:r>
              <a:rPr spc="-55"/>
              <a:t> </a:t>
            </a:r>
            <a:r>
              <a:t>інформативним,</a:t>
            </a:r>
            <a:r>
              <a:rPr spc="-41"/>
              <a:t> </a:t>
            </a:r>
            <a:r>
              <a:rPr spc="12"/>
              <a:t>не</a:t>
            </a:r>
            <a:r>
              <a:rPr spc="-45"/>
              <a:t> </a:t>
            </a:r>
            <a:r>
              <a:rPr spc="24"/>
              <a:t>може</a:t>
            </a:r>
            <a:r>
              <a:rPr spc="-21"/>
              <a:t> </a:t>
            </a:r>
            <a:r>
              <a:t>бути</a:t>
            </a:r>
            <a:r>
              <a:rPr spc="-45"/>
              <a:t> </a:t>
            </a:r>
            <a:r>
              <a:t>підставою</a:t>
            </a:r>
            <a:r>
              <a:rPr spc="-45"/>
              <a:t> </a:t>
            </a:r>
            <a:r>
              <a:t>для</a:t>
            </a:r>
            <a:r>
              <a:rPr spc="-72"/>
              <a:t> </a:t>
            </a:r>
            <a:r>
              <a:rPr spc="-12"/>
              <a:t>оплати,</a:t>
            </a:r>
            <a:r>
              <a:rPr spc="-41"/>
              <a:t> </a:t>
            </a:r>
            <a:r>
              <a:rPr spc="12"/>
              <a:t>не</a:t>
            </a:r>
            <a:r>
              <a:rPr spc="-35"/>
              <a:t> </a:t>
            </a:r>
            <a:r>
              <a:rPr spc="24"/>
              <a:t>може</a:t>
            </a:r>
            <a:r>
              <a:rPr spc="-35"/>
              <a:t> </a:t>
            </a:r>
            <a:r>
              <a:t>використовуватися</a:t>
            </a:r>
            <a:r>
              <a:rPr spc="-1"/>
              <a:t> </a:t>
            </a:r>
            <a:r>
              <a:rPr spc="-7"/>
              <a:t>як</a:t>
            </a:r>
            <a:r>
              <a:rPr spc="-35"/>
              <a:t> </a:t>
            </a:r>
            <a:r>
              <a:rPr spc="12"/>
              <a:t>пропозиція</a:t>
            </a:r>
            <a:r>
              <a:rPr spc="-52"/>
              <a:t> </a:t>
            </a:r>
            <a:r>
              <a:t>для</a:t>
            </a:r>
            <a:r>
              <a:rPr spc="-66"/>
              <a:t> </a:t>
            </a:r>
            <a:r>
              <a:rPr spc="-12"/>
              <a:t>участі</a:t>
            </a:r>
            <a:r>
              <a:rPr spc="-32"/>
              <a:t> </a:t>
            </a:r>
            <a:r>
              <a:t>в</a:t>
            </a:r>
            <a:r>
              <a:rPr spc="-41"/>
              <a:t> </a:t>
            </a:r>
            <a:r>
              <a:rPr spc="-7"/>
              <a:t>тендері. </a:t>
            </a:r>
            <a:r>
              <a:rPr spc="-1"/>
              <a:t> </a:t>
            </a:r>
            <a:r>
              <a:rPr spc="18"/>
              <a:t>Виробник</a:t>
            </a:r>
            <a:r>
              <a:rPr spc="-35"/>
              <a:t> </a:t>
            </a:r>
            <a:r>
              <a:t>залишає</a:t>
            </a:r>
            <a:r>
              <a:rPr spc="-35"/>
              <a:t> </a:t>
            </a:r>
            <a:r>
              <a:rPr spc="-7"/>
              <a:t>за</a:t>
            </a:r>
            <a:r>
              <a:rPr spc="-52"/>
              <a:t> </a:t>
            </a:r>
            <a:r>
              <a:rPr spc="12"/>
              <a:t>собою</a:t>
            </a:r>
            <a:r>
              <a:rPr spc="-32"/>
              <a:t> </a:t>
            </a:r>
            <a:r>
              <a:rPr spc="9"/>
              <a:t>право</a:t>
            </a:r>
            <a:r>
              <a:rPr spc="-32"/>
              <a:t> </a:t>
            </a:r>
            <a:r>
              <a:rPr spc="9"/>
              <a:t>вносити</a:t>
            </a:r>
            <a:r>
              <a:rPr spc="-52"/>
              <a:t> </a:t>
            </a:r>
            <a:r>
              <a:rPr spc="18"/>
              <a:t>зміни</a:t>
            </a:r>
            <a:r>
              <a:rPr spc="-55"/>
              <a:t> </a:t>
            </a:r>
            <a:r>
              <a:t>в</a:t>
            </a:r>
            <a:r>
              <a:rPr spc="-60"/>
              <a:t> </a:t>
            </a:r>
            <a:r>
              <a:t>конструкцію</a:t>
            </a:r>
            <a:r>
              <a:rPr spc="-26"/>
              <a:t> </a:t>
            </a:r>
            <a:r>
              <a:rPr spc="-7"/>
              <a:t>і</a:t>
            </a:r>
            <a:r>
              <a:rPr spc="-55"/>
              <a:t> </a:t>
            </a:r>
            <a:r>
              <a:rPr spc="-75"/>
              <a:t>/</a:t>
            </a:r>
            <a:r>
              <a:rPr spc="-52"/>
              <a:t> </a:t>
            </a:r>
            <a:r>
              <a:t>або</a:t>
            </a:r>
            <a:r>
              <a:rPr spc="-32"/>
              <a:t> </a:t>
            </a:r>
            <a:r>
              <a:t>комплектації</a:t>
            </a:r>
            <a:r>
              <a:rPr spc="-55"/>
              <a:t> </a:t>
            </a:r>
            <a:r>
              <a:rPr spc="9"/>
              <a:t>автомобілів</a:t>
            </a:r>
            <a:r>
              <a:rPr spc="-55"/>
              <a:t> </a:t>
            </a:r>
            <a:r>
              <a:rPr spc="12"/>
              <a:t>без</a:t>
            </a:r>
            <a:r>
              <a:rPr spc="-41"/>
              <a:t> </a:t>
            </a:r>
            <a:r>
              <a:t>попередження. </a:t>
            </a:r>
            <a:r>
              <a:rPr spc="-7"/>
              <a:t>Актуальну</a:t>
            </a:r>
            <a:r>
              <a:rPr spc="-52"/>
              <a:t> </a:t>
            </a:r>
            <a:r>
              <a:t>ціну</a:t>
            </a:r>
            <a:r>
              <a:rPr spc="-52"/>
              <a:t> </a:t>
            </a:r>
            <a:r>
              <a:rPr spc="-1"/>
              <a:t>уточнюйте</a:t>
            </a:r>
            <a:r>
              <a:rPr spc="-21"/>
              <a:t> </a:t>
            </a:r>
            <a:r>
              <a:rPr spc="-26"/>
              <a:t>у</a:t>
            </a:r>
            <a:r>
              <a:rPr spc="-41"/>
              <a:t> </a:t>
            </a:r>
            <a:r>
              <a:rPr spc="-1"/>
              <a:t>консультантів</a:t>
            </a:r>
            <a:r>
              <a:rPr spc="-60"/>
              <a:t> </a:t>
            </a:r>
            <a:r>
              <a:t>автоцентрів</a:t>
            </a:r>
            <a:r>
              <a:rPr spc="-41"/>
              <a:t> </a:t>
            </a:r>
            <a:r>
              <a:rPr spc="-1"/>
              <a:t>GWM.</a:t>
            </a:r>
            <a:r>
              <a:rPr spc="-60"/>
              <a:t> </a:t>
            </a:r>
            <a:r>
              <a:rPr spc="18"/>
              <a:t>Ціни</a:t>
            </a:r>
            <a:r>
              <a:rPr spc="-55"/>
              <a:t> </a:t>
            </a:r>
            <a:r>
              <a:rPr spc="-7"/>
              <a:t>вказані</a:t>
            </a:r>
            <a:r>
              <a:rPr spc="-35"/>
              <a:t> </a:t>
            </a:r>
            <a:r>
              <a:t>на</a:t>
            </a:r>
            <a:r>
              <a:rPr spc="-52"/>
              <a:t> 18.05.2026 р.</a:t>
            </a:r>
          </a:p>
        </p:txBody>
      </p:sp>
      <p:sp>
        <p:nvSpPr>
          <p:cNvPr id="95" name="TextBox 42"/>
          <p:cNvSpPr txBox="1"/>
          <p:nvPr/>
        </p:nvSpPr>
        <p:spPr>
          <a:xfrm>
            <a:off x="329053" y="525997"/>
            <a:ext cx="1309897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000"/>
              </a:lnSpc>
              <a:defRPr sz="600" b="1" spc="114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</a:lstStyle>
          <a:p>
            <a:r>
              <a:t>ПРИВІТ, МАЙБУТНЄ</a:t>
            </a:r>
          </a:p>
        </p:txBody>
      </p:sp>
      <p:sp>
        <p:nvSpPr>
          <p:cNvPr id="96" name="TextBox 28"/>
          <p:cNvSpPr txBox="1"/>
          <p:nvPr/>
        </p:nvSpPr>
        <p:spPr>
          <a:xfrm>
            <a:off x="2462024" y="3505873"/>
            <a:ext cx="4421259" cy="307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457200">
              <a:defRPr sz="1400">
                <a:solidFill>
                  <a:srgbClr val="FFFFFF"/>
                </a:solidFill>
                <a:latin typeface="GWM Sans W1G UI Bold"/>
                <a:ea typeface="GWM Sans W1G UI Bold"/>
                <a:cs typeface="GWM Sans W1G UI Bold"/>
                <a:sym typeface="GWM Sans W1G UI Bold"/>
              </a:defRPr>
            </a:lvl1pPr>
          </a:lstStyle>
          <a:p>
            <a:r>
              <a:t>РОЗУМНИЙ. КОМФОРТНИЙ. ІНТЕЛЕКТУАЛЬНИЙ.</a:t>
            </a:r>
          </a:p>
        </p:txBody>
      </p:sp>
      <p:pic>
        <p:nvPicPr>
          <p:cNvPr id="97" name="Рисунок 3" descr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4617" y="3408240"/>
            <a:ext cx="2198293" cy="1236540"/>
          </a:xfrm>
          <a:prstGeom prst="rect">
            <a:avLst/>
          </a:prstGeom>
          <a:ln w="12700">
            <a:miter lim="400000"/>
          </a:ln>
        </p:spPr>
      </p:pic>
      <p:pic>
        <p:nvPicPr>
          <p:cNvPr id="98" name="Рисунок 6" descr="Рисунок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5038" y="4168592"/>
            <a:ext cx="2297450" cy="1292316"/>
          </a:xfrm>
          <a:prstGeom prst="rect">
            <a:avLst/>
          </a:prstGeom>
          <a:ln w="12700">
            <a:miter lim="400000"/>
          </a:ln>
        </p:spPr>
      </p:pic>
      <p:pic>
        <p:nvPicPr>
          <p:cNvPr id="99" name="Рисунок 9" descr="Рисунок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9430" y="5055548"/>
            <a:ext cx="2198291" cy="12365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00" name="Рисунок 11" descr="Рисунок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4619" y="5827276"/>
            <a:ext cx="2198288" cy="1236538"/>
          </a:xfrm>
          <a:prstGeom prst="rect">
            <a:avLst/>
          </a:prstGeom>
          <a:ln w="12700">
            <a:miter lim="400000"/>
          </a:ln>
        </p:spPr>
      </p:pic>
      <p:sp>
        <p:nvSpPr>
          <p:cNvPr id="101" name="TextBox 13"/>
          <p:cNvSpPr txBox="1"/>
          <p:nvPr/>
        </p:nvSpPr>
        <p:spPr>
          <a:xfrm>
            <a:off x="137185" y="6027960"/>
            <a:ext cx="824021" cy="269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defTabSz="457200">
              <a:defRPr sz="1200">
                <a:latin typeface="GWM Sans W1G UI Bold"/>
                <a:ea typeface="GWM Sans W1G UI Bold"/>
                <a:cs typeface="GWM Sans W1G UI Bold"/>
                <a:sym typeface="GWM Sans W1G UI Bold"/>
              </a:defRPr>
            </a:pPr>
            <a:r>
              <a:t>C0C сірий</a:t>
            </a:r>
          </a:p>
        </p:txBody>
      </p:sp>
      <p:sp>
        <p:nvSpPr>
          <p:cNvPr id="102" name="TextBox 14"/>
          <p:cNvSpPr txBox="1"/>
          <p:nvPr/>
        </p:nvSpPr>
        <p:spPr>
          <a:xfrm>
            <a:off x="121483" y="4361720"/>
            <a:ext cx="1013479" cy="269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defTabSz="457200">
              <a:defRPr sz="1200">
                <a:latin typeface="GWM Sans W1G UI Bold"/>
                <a:ea typeface="GWM Sans W1G UI Bold"/>
                <a:cs typeface="GWM Sans W1G UI Bold"/>
                <a:sym typeface="GWM Sans W1G UI Bold"/>
              </a:defRPr>
            </a:pPr>
            <a:r>
              <a:t>41E зелений</a:t>
            </a:r>
          </a:p>
        </p:txBody>
      </p:sp>
      <p:sp>
        <p:nvSpPr>
          <p:cNvPr id="103" name="TextBox 15"/>
          <p:cNvSpPr txBox="1"/>
          <p:nvPr/>
        </p:nvSpPr>
        <p:spPr>
          <a:xfrm>
            <a:off x="121484" y="5229578"/>
            <a:ext cx="855423" cy="269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defTabSz="457200">
              <a:defRPr sz="1200">
                <a:latin typeface="GWM Sans W1G UI Bold"/>
                <a:ea typeface="GWM Sans W1G UI Bold"/>
                <a:cs typeface="GWM Sans W1G UI Bold"/>
                <a:sym typeface="GWM Sans W1G UI Bold"/>
              </a:defRPr>
            </a:pPr>
            <a:r>
              <a:t>N1 чорний</a:t>
            </a:r>
          </a:p>
        </p:txBody>
      </p:sp>
      <p:sp>
        <p:nvSpPr>
          <p:cNvPr id="104" name="TextBox 16"/>
          <p:cNvSpPr txBox="1"/>
          <p:nvPr/>
        </p:nvSpPr>
        <p:spPr>
          <a:xfrm>
            <a:off x="92882" y="3467582"/>
            <a:ext cx="1474921" cy="269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defTabSz="457200">
              <a:defRPr sz="1200">
                <a:latin typeface="GWM Sans W1G UI Bold"/>
                <a:ea typeface="GWM Sans W1G UI Bold"/>
                <a:cs typeface="GWM Sans W1G UI Bold"/>
                <a:sym typeface="GWM Sans W1G UI Bold"/>
              </a:defRPr>
            </a:pPr>
            <a:r>
              <a:t>C1N матовий сірий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Рисунок 2" descr="Рисунок 2"/>
          <p:cNvPicPr>
            <a:picLocks noChangeAspect="1"/>
          </p:cNvPicPr>
          <p:nvPr/>
        </p:nvPicPr>
        <p:blipFill>
          <a:blip r:embed="rId2"/>
          <a:srcRect t="38791"/>
          <a:stretch>
            <a:fillRect/>
          </a:stretch>
        </p:blipFill>
        <p:spPr>
          <a:xfrm>
            <a:off x="-25179" y="3729037"/>
            <a:ext cx="7744967" cy="66357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7" name="Рисунок 4" descr="Рисунок 4"/>
          <p:cNvPicPr>
            <a:picLocks noChangeAspect="1"/>
          </p:cNvPicPr>
          <p:nvPr/>
        </p:nvPicPr>
        <p:blipFill>
          <a:blip r:embed="rId3"/>
          <a:srcRect t="38277" b="27420"/>
          <a:stretch>
            <a:fillRect/>
          </a:stretch>
        </p:blipFill>
        <p:spPr>
          <a:xfrm>
            <a:off x="-14288" y="-14288"/>
            <a:ext cx="7795825" cy="3743325"/>
          </a:xfrm>
          <a:prstGeom prst="rect">
            <a:avLst/>
          </a:prstGeom>
          <a:ln w="12700">
            <a:miter lim="400000"/>
          </a:ln>
        </p:spPr>
      </p:pic>
      <p:sp>
        <p:nvSpPr>
          <p:cNvPr id="108" name="Прямокутник 21"/>
          <p:cNvSpPr/>
          <p:nvPr/>
        </p:nvSpPr>
        <p:spPr>
          <a:xfrm>
            <a:off x="-14289" y="9743351"/>
            <a:ext cx="7680639" cy="1111930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defTabSz="457200">
              <a:defRPr sz="1800"/>
            </a:pPr>
            <a:endParaRPr/>
          </a:p>
        </p:txBody>
      </p:sp>
      <p:pic>
        <p:nvPicPr>
          <p:cNvPr id="109" name="Рисунок 26" descr="Рисунок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1119" y="9743347"/>
            <a:ext cx="3852070" cy="110240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Рисунок 18" descr="Рисунок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662" y="9881951"/>
            <a:ext cx="826614" cy="815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Рисунок 5" descr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25729" y="9778765"/>
            <a:ext cx="1021576" cy="10215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50561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9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50561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9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50561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9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50561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9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</Words>
  <Application>Microsoft Office PowerPoint</Application>
  <PresentationFormat>Довільний</PresentationFormat>
  <Paragraphs>29</Paragraphs>
  <Slides>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Montserrat</vt:lpstr>
      <vt:lpstr>Тема Office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Андрій Тимчик</dc:creator>
  <cp:lastModifiedBy>Анрей Тымчик</cp:lastModifiedBy>
  <cp:revision>1</cp:revision>
  <dcterms:modified xsi:type="dcterms:W3CDTF">2026-05-19T08:44:07Z</dcterms:modified>
</cp:coreProperties>
</file>