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975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1146" y="-22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990"/>
            <a:ext cx="6800850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object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788699"/>
              </p:ext>
            </p:extLst>
          </p:nvPr>
        </p:nvGraphicFramePr>
        <p:xfrm>
          <a:off x="239900" y="3845129"/>
          <a:ext cx="7078981" cy="3542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7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0588">
                  <a:extLst>
                    <a:ext uri="{9D8B030D-6E8A-4147-A177-3AD203B41FA5}">
                      <a16:colId xmlns:a16="http://schemas.microsoft.com/office/drawing/2014/main" val="4232457674"/>
                    </a:ext>
                  </a:extLst>
                </a:gridCol>
              </a:tblGrid>
              <a:tr h="165735">
                <a:tc gridSpan="3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ТЕХНІЧНІ ХАРАКТЕРИСТИКИ</a:t>
                      </a:r>
                    </a:p>
                  </a:txBody>
                  <a:tcPr marL="0" marR="0" marT="0" marB="0" anchor="ctr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Робочий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об'єм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двигуна</a:t>
                      </a:r>
                      <a:r>
                        <a:rPr sz="800" b="1" dirty="0"/>
                        <a:t> (л)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2,0 GDIT 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1.5 GDIT PHEV 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Максимальна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потужність</a:t>
                      </a:r>
                      <a:r>
                        <a:rPr sz="800" b="1" dirty="0"/>
                        <a:t> ДВЗ 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231 </a:t>
                      </a:r>
                      <a:r>
                        <a:rPr sz="800" b="1" dirty="0" err="1"/>
                        <a:t>к.с</a:t>
                      </a:r>
                      <a:r>
                        <a:rPr sz="800" b="1" dirty="0"/>
                        <a:t>./380 </a:t>
                      </a:r>
                      <a:r>
                        <a:rPr sz="800" b="1" dirty="0" err="1"/>
                        <a:t>Нм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/>
                        <a:t>150 к.с./240 Нм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Загальна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максимальна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потужність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231 </a:t>
                      </a:r>
                      <a:r>
                        <a:rPr sz="800" b="1" dirty="0" err="1"/>
                        <a:t>к.с</a:t>
                      </a:r>
                      <a:r>
                        <a:rPr sz="800" b="1" dirty="0"/>
                        <a:t>.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364 </a:t>
                      </a:r>
                      <a:r>
                        <a:rPr sz="800" b="1" dirty="0" err="1"/>
                        <a:t>к.с</a:t>
                      </a:r>
                      <a:r>
                        <a:rPr sz="800" b="1" dirty="0"/>
                        <a:t>.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Загальний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максимальний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крутний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/>
                        <a:t>380 Нм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760 </a:t>
                      </a:r>
                      <a:r>
                        <a:rPr sz="800" b="1" dirty="0" err="1"/>
                        <a:t>Нм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Максимальна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потужність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переднього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електромотора</a:t>
                      </a:r>
                      <a:r>
                        <a:rPr sz="800" b="1" dirty="0"/>
                        <a:t> 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/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109 </a:t>
                      </a:r>
                      <a:r>
                        <a:rPr sz="800" b="1" dirty="0" err="1"/>
                        <a:t>к.с</a:t>
                      </a:r>
                      <a:r>
                        <a:rPr sz="800" b="1" dirty="0"/>
                        <a:t>./170 </a:t>
                      </a:r>
                      <a:r>
                        <a:rPr sz="800" b="1" dirty="0" err="1"/>
                        <a:t>Нм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Максимальна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потужність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заднього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електромотора</a:t>
                      </a:r>
                      <a:r>
                        <a:rPr sz="800" b="1" dirty="0"/>
                        <a:t> 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204 </a:t>
                      </a:r>
                      <a:r>
                        <a:rPr sz="800" b="1" dirty="0" err="1"/>
                        <a:t>к.с</a:t>
                      </a:r>
                      <a:r>
                        <a:rPr sz="800" b="1" dirty="0"/>
                        <a:t>./350 </a:t>
                      </a:r>
                      <a:r>
                        <a:rPr sz="800" b="1" dirty="0" err="1"/>
                        <a:t>Нм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Тип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приводу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4WD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4WD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Прискорення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від</a:t>
                      </a:r>
                      <a:r>
                        <a:rPr sz="800" b="1" dirty="0"/>
                        <a:t> 0 </a:t>
                      </a:r>
                      <a:r>
                        <a:rPr sz="800" b="1" dirty="0" err="1"/>
                        <a:t>до</a:t>
                      </a:r>
                      <a:r>
                        <a:rPr sz="800" b="1" dirty="0"/>
                        <a:t> 100 </a:t>
                      </a:r>
                      <a:r>
                        <a:rPr sz="800" b="1" dirty="0" err="1"/>
                        <a:t>км</a:t>
                      </a:r>
                      <a:r>
                        <a:rPr sz="800" b="1" dirty="0"/>
                        <a:t>/</a:t>
                      </a:r>
                      <a:r>
                        <a:rPr sz="800" b="1" dirty="0" err="1"/>
                        <a:t>год</a:t>
                      </a:r>
                      <a:r>
                        <a:rPr sz="800" b="1" dirty="0"/>
                        <a:t>, (</a:t>
                      </a:r>
                      <a:r>
                        <a:rPr sz="800" b="1" dirty="0" err="1"/>
                        <a:t>секунд</a:t>
                      </a:r>
                      <a:r>
                        <a:rPr sz="800" b="1" dirty="0"/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8,3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5,8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Витрати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палива</a:t>
                      </a:r>
                      <a:r>
                        <a:rPr sz="800" b="1" dirty="0"/>
                        <a:t> (л/100км) т/з/м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8,2/9,3/11,3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2,2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/>
                        <a:t>Ємність батареї (кВт*г)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/>
                        <a:t>19,09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/>
                        <a:t>Напруга батареї (В)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313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Запас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ходу</a:t>
                      </a:r>
                      <a:r>
                        <a:rPr sz="800" b="1" dirty="0"/>
                        <a:t> в </a:t>
                      </a:r>
                      <a:r>
                        <a:rPr sz="800" b="1" dirty="0" err="1"/>
                        <a:t>електро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режимі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згідно</a:t>
                      </a:r>
                      <a:r>
                        <a:rPr sz="800" b="1" dirty="0"/>
                        <a:t> з WLTP (</a:t>
                      </a:r>
                      <a:r>
                        <a:rPr sz="800" b="1" dirty="0" err="1"/>
                        <a:t>км</a:t>
                      </a:r>
                      <a:r>
                        <a:rPr sz="800" b="1" dirty="0"/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78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Максимальна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швидкість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км</a:t>
                      </a:r>
                      <a:r>
                        <a:rPr sz="800" b="1" dirty="0"/>
                        <a:t>/</a:t>
                      </a:r>
                      <a:r>
                        <a:rPr sz="800" b="1" dirty="0" err="1"/>
                        <a:t>год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200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190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Об'єм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паливного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баку</a:t>
                      </a:r>
                      <a:r>
                        <a:rPr sz="800" b="1" dirty="0"/>
                        <a:t>, л   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800" b="1" dirty="0"/>
                        <a:t>61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55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Тип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кузову</a:t>
                      </a:r>
                      <a:r>
                        <a:rPr sz="800" b="1" dirty="0"/>
                        <a:t> / </a:t>
                      </a:r>
                      <a:r>
                        <a:rPr sz="800" b="1" dirty="0" err="1"/>
                        <a:t>Кількість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місць</a:t>
                      </a:r>
                      <a:r>
                        <a:rPr sz="800" b="1" dirty="0"/>
                        <a:t>/ </a:t>
                      </a:r>
                      <a:r>
                        <a:rPr sz="800" b="1" dirty="0" err="1"/>
                        <a:t>Екологічний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рівень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 err="1"/>
                        <a:t>Кросовер</a:t>
                      </a:r>
                      <a:r>
                        <a:rPr sz="800" b="1" dirty="0"/>
                        <a:t> / 5 / </a:t>
                      </a:r>
                      <a:r>
                        <a:rPr sz="800" b="1" dirty="0" err="1"/>
                        <a:t>Євро</a:t>
                      </a:r>
                      <a:r>
                        <a:rPr sz="800" b="1" dirty="0"/>
                        <a:t> 6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 err="1"/>
                        <a:t>Кросовер</a:t>
                      </a:r>
                      <a:r>
                        <a:rPr sz="800" b="1" dirty="0"/>
                        <a:t> / 5 / </a:t>
                      </a:r>
                      <a:r>
                        <a:rPr sz="800" b="1" dirty="0" err="1"/>
                        <a:t>Євро</a:t>
                      </a:r>
                      <a:r>
                        <a:rPr sz="800" b="1" dirty="0"/>
                        <a:t> 6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7411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Коробка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передач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9-ти </a:t>
                      </a:r>
                      <a:r>
                        <a:rPr sz="800" b="1" dirty="0" err="1"/>
                        <a:t>ступенева</a:t>
                      </a:r>
                      <a:r>
                        <a:rPr sz="800" b="1" dirty="0"/>
                        <a:t> DCT </a:t>
                      </a:r>
                      <a:r>
                        <a:rPr sz="800" b="1" dirty="0" err="1"/>
                        <a:t>мокрого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типу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/>
                        <a:t>4 </a:t>
                      </a:r>
                      <a:r>
                        <a:rPr sz="800" b="1" dirty="0" err="1"/>
                        <a:t>ст</a:t>
                      </a:r>
                      <a:r>
                        <a:rPr sz="800" b="1" dirty="0"/>
                        <a:t>. DHT </a:t>
                      </a:r>
                      <a:r>
                        <a:rPr sz="800" b="1" dirty="0" err="1"/>
                        <a:t>гібридна</a:t>
                      </a:r>
                      <a:endParaRPr sz="800" b="1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/>
                        <a:t>Передні</a:t>
                      </a:r>
                      <a:r>
                        <a:rPr sz="800" b="1" dirty="0"/>
                        <a:t>/</a:t>
                      </a:r>
                      <a:r>
                        <a:rPr sz="800" b="1" dirty="0" err="1"/>
                        <a:t>задні</a:t>
                      </a:r>
                      <a:r>
                        <a:rPr sz="800" b="1" dirty="0"/>
                        <a:t> </a:t>
                      </a:r>
                      <a:r>
                        <a:rPr sz="800" b="1" dirty="0" err="1"/>
                        <a:t>гальма</a:t>
                      </a:r>
                      <a:endParaRPr sz="800" b="1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Дискові</a:t>
                      </a:r>
                      <a:r>
                        <a:rPr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sz="800" b="1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вентильовані</a:t>
                      </a:r>
                      <a:r>
                        <a:rPr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uk-UA"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Дискові  (вентильовані для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PHEV)</a:t>
                      </a:r>
                      <a:endParaRPr sz="8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Передня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підвіска</a:t>
                      </a:r>
                      <a:r>
                        <a:rPr sz="800" b="1" dirty="0">
                          <a:latin typeface="+mj-lt"/>
                        </a:rPr>
                        <a:t>/</a:t>
                      </a:r>
                      <a:r>
                        <a:rPr sz="800" b="1" dirty="0" err="1">
                          <a:latin typeface="+mj-lt"/>
                        </a:rPr>
                        <a:t>Задня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підвіска</a:t>
                      </a:r>
                      <a:endParaRPr sz="800" b="1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Незалежна</a:t>
                      </a:r>
                      <a:r>
                        <a:rPr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Macpherson / </a:t>
                      </a:r>
                      <a:r>
                        <a:rPr lang="uk-UA" sz="800" b="1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Багатоважільна</a:t>
                      </a:r>
                      <a:r>
                        <a:rPr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sz="800" b="1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незалежна</a:t>
                      </a:r>
                      <a:r>
                        <a:rPr sz="8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63628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Розміри</a:t>
                      </a:r>
                      <a:r>
                        <a:rPr sz="800" b="1" dirty="0">
                          <a:latin typeface="+mj-lt"/>
                        </a:rPr>
                        <a:t> (Д х Ш х В) (</a:t>
                      </a:r>
                      <a:r>
                        <a:rPr sz="800" b="1" dirty="0" err="1">
                          <a:latin typeface="+mj-lt"/>
                        </a:rPr>
                        <a:t>мм</a:t>
                      </a:r>
                      <a:r>
                        <a:rPr sz="800" b="1" dirty="0">
                          <a:latin typeface="+mj-lt"/>
                        </a:rPr>
                        <a:t>) (з </a:t>
                      </a:r>
                      <a:r>
                        <a:rPr sz="800" b="1" dirty="0" err="1">
                          <a:latin typeface="+mj-lt"/>
                        </a:rPr>
                        <a:t>колесом</a:t>
                      </a:r>
                      <a:r>
                        <a:rPr sz="800" b="1" dirty="0">
                          <a:latin typeface="+mj-lt"/>
                        </a:rPr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</a:rPr>
                        <a:t>4800*1950*1825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60075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Колісна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база</a:t>
                      </a:r>
                      <a:r>
                        <a:rPr sz="800" b="1" dirty="0">
                          <a:latin typeface="+mj-lt"/>
                        </a:rPr>
                        <a:t> (</a:t>
                      </a:r>
                      <a:r>
                        <a:rPr sz="800" b="1" dirty="0" err="1">
                          <a:latin typeface="+mj-lt"/>
                        </a:rPr>
                        <a:t>мм</a:t>
                      </a:r>
                      <a:r>
                        <a:rPr sz="800" b="1" dirty="0">
                          <a:latin typeface="+mj-lt"/>
                        </a:rPr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</a:rPr>
                        <a:t>2738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8820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Мінімальний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кліренс</a:t>
                      </a:r>
                      <a:r>
                        <a:rPr sz="800" b="1" dirty="0">
                          <a:latin typeface="+mj-lt"/>
                        </a:rPr>
                        <a:t> (</a:t>
                      </a:r>
                      <a:r>
                        <a:rPr sz="800" b="1" dirty="0" err="1">
                          <a:latin typeface="+mj-lt"/>
                        </a:rPr>
                        <a:t>мм</a:t>
                      </a:r>
                      <a:r>
                        <a:rPr sz="800" b="1" dirty="0">
                          <a:latin typeface="+mj-lt"/>
                        </a:rPr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</a:rPr>
                        <a:t>2</a:t>
                      </a:r>
                      <a:r>
                        <a:rPr lang="en-US" sz="800" b="1" dirty="0">
                          <a:latin typeface="+mj-lt"/>
                        </a:rPr>
                        <a:t>1</a:t>
                      </a:r>
                      <a:r>
                        <a:rPr sz="800" b="1" dirty="0">
                          <a:latin typeface="+mj-lt"/>
                        </a:rPr>
                        <a:t>0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</a:rPr>
                        <a:t>2</a:t>
                      </a:r>
                      <a:r>
                        <a:rPr lang="en-US" sz="800" b="1" dirty="0">
                          <a:latin typeface="+mj-lt"/>
                        </a:rPr>
                        <a:t>1</a:t>
                      </a:r>
                      <a:r>
                        <a:rPr sz="800" b="1" dirty="0">
                          <a:latin typeface="+mj-lt"/>
                        </a:rPr>
                        <a:t>0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756952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Споряджена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ма́са</a:t>
                      </a:r>
                      <a:r>
                        <a:rPr sz="800" b="1" dirty="0">
                          <a:latin typeface="+mj-lt"/>
                        </a:rPr>
                        <a:t> (</a:t>
                      </a:r>
                      <a:r>
                        <a:rPr sz="800" b="1" dirty="0" err="1">
                          <a:latin typeface="+mj-lt"/>
                        </a:rPr>
                        <a:t>кг</a:t>
                      </a:r>
                      <a:r>
                        <a:rPr sz="800" b="1" dirty="0">
                          <a:latin typeface="+mj-lt"/>
                        </a:rPr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>
                          <a:latin typeface="+mj-lt"/>
                        </a:rPr>
                        <a:t>1915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</a:rPr>
                        <a:t>2180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264508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Повна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маса</a:t>
                      </a:r>
                      <a:r>
                        <a:rPr sz="800" b="1" dirty="0">
                          <a:latin typeface="+mj-lt"/>
                        </a:rPr>
                        <a:t> (</a:t>
                      </a:r>
                      <a:r>
                        <a:rPr sz="800" b="1" dirty="0" err="1">
                          <a:latin typeface="+mj-lt"/>
                        </a:rPr>
                        <a:t>кг</a:t>
                      </a:r>
                      <a:r>
                        <a:rPr sz="800" b="1" dirty="0">
                          <a:latin typeface="+mj-lt"/>
                        </a:rPr>
                        <a:t>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>
                          <a:latin typeface="+mj-lt"/>
                        </a:rPr>
                        <a:t>2265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</a:rPr>
                        <a:t>2530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044662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latin typeface="+mj-lt"/>
                        </a:rPr>
                        <a:t>Об`єм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багажного</a:t>
                      </a:r>
                      <a:r>
                        <a:rPr sz="800" b="1" dirty="0">
                          <a:latin typeface="+mj-lt"/>
                        </a:rPr>
                        <a:t> </a:t>
                      </a:r>
                      <a:r>
                        <a:rPr sz="800" b="1" dirty="0" err="1">
                          <a:latin typeface="+mj-lt"/>
                        </a:rPr>
                        <a:t>відділення</a:t>
                      </a:r>
                      <a:r>
                        <a:rPr sz="800" b="1" dirty="0">
                          <a:latin typeface="+mj-lt"/>
                        </a:rPr>
                        <a:t> (л)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800" b="1" dirty="0">
                          <a:latin typeface="+mj-lt"/>
                        </a:rPr>
                        <a:t>586/1404</a:t>
                      </a:r>
                      <a:endParaRPr sz="800" b="1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572134"/>
                  </a:ext>
                </a:extLst>
              </a:tr>
            </a:tbl>
          </a:graphicData>
        </a:graphic>
      </p:graphicFrame>
      <p:graphicFrame>
        <p:nvGraphicFramePr>
          <p:cNvPr id="17" name="object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087022"/>
              </p:ext>
            </p:extLst>
          </p:nvPr>
        </p:nvGraphicFramePr>
        <p:xfrm>
          <a:off x="239268" y="2987675"/>
          <a:ext cx="7079613" cy="7024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31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7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41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sz="800" b="1" dirty="0" err="1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Роздрібна</a:t>
                      </a:r>
                      <a:r>
                        <a:rPr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</a:t>
                      </a:r>
                      <a:r>
                        <a:rPr sz="800" b="1" dirty="0" err="1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ціна</a:t>
                      </a:r>
                      <a:r>
                        <a:rPr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 </a:t>
                      </a:r>
                      <a:r>
                        <a:rPr sz="800" b="1" dirty="0" err="1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грн</a:t>
                      </a:r>
                      <a:r>
                        <a:rPr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з ПДВ 202</a:t>
                      </a: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6 </a:t>
                      </a:r>
                      <a:r>
                        <a:rPr sz="800" b="1" dirty="0" err="1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р.в</a:t>
                      </a:r>
                      <a:r>
                        <a:rPr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</a:p>
                  </a:txBody>
                  <a:tcPr marL="3761" marR="3761" marT="3761" marB="3761" anchor="ctr" horzOverflow="overflow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85800">
                        <a:defRPr sz="1300"/>
                      </a:pPr>
                      <a:endParaRPr b="1" dirty="0">
                        <a:solidFill>
                          <a:schemeClr val="bg1"/>
                        </a:solidFill>
                      </a:endParaRPr>
                    </a:p>
                  </a:txBody>
                  <a:tcPr marL="3761" marR="3761" marT="3761" marB="3761" anchor="ctr" horzOverflow="overflow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TOP</a:t>
                      </a:r>
                      <a:endParaRPr sz="700" b="1" dirty="0">
                        <a:solidFill>
                          <a:schemeClr val="bg1"/>
                        </a:solidFill>
                        <a:latin typeface="Montserrat"/>
                        <a:ea typeface="Roboto" panose="02000000000000000000" pitchFamily="2" charset="0"/>
                        <a:cs typeface="Roboto" panose="02000000000000000000" pitchFamily="2" charset="0"/>
                        <a:sym typeface="Montserrat"/>
                      </a:endParaRPr>
                    </a:p>
                  </a:txBody>
                  <a:tcPr marL="3761" marR="3761" marT="3761" marB="3761" anchor="ctr" horzOverflow="overflow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Двигун 2.0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GDIT (231 </a:t>
                      </a:r>
                      <a:r>
                        <a:rPr lang="uk-UA" sz="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к.с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380 Нм.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бензин)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9DCT, 4WD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1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495</a:t>
                      </a: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000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32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Двигун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1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5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GDIT PHEV (364 </a:t>
                      </a:r>
                      <a:r>
                        <a:rPr lang="uk-UA" sz="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к.с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76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0 Нм.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бензин гібрид)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DHT-3</a:t>
                      </a: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 4WD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1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895</a:t>
                      </a: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000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object 39"/>
          <p:cNvSpPr txBox="1"/>
          <p:nvPr/>
        </p:nvSpPr>
        <p:spPr>
          <a:xfrm>
            <a:off x="23875" y="10536427"/>
            <a:ext cx="38735" cy="5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50" dirty="0">
                <a:latin typeface="Calibri"/>
                <a:cs typeface="Calibri"/>
              </a:rPr>
              <a:t>е</a:t>
            </a:r>
            <a:endParaRPr sz="200">
              <a:latin typeface="Calibri"/>
              <a:cs typeface="Calibri"/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C4E35B2-E254-C51F-21F9-4CC5FC91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678" r="1899" b="7347"/>
          <a:stretch/>
        </p:blipFill>
        <p:spPr>
          <a:xfrm>
            <a:off x="923" y="0"/>
            <a:ext cx="7555577" cy="2815105"/>
          </a:xfrm>
          <a:prstGeom prst="rect">
            <a:avLst/>
          </a:prstGeom>
        </p:spPr>
      </p:pic>
      <p:pic>
        <p:nvPicPr>
          <p:cNvPr id="48" name="Рисунок 47" descr="Зображення, що містить Шрифт, Графіка, логотип, текст&#10;&#10;Автоматично згенерований опис">
            <a:extLst>
              <a:ext uri="{FF2B5EF4-FFF2-40B4-BE49-F238E27FC236}">
                <a16:creationId xmlns:a16="http://schemas.microsoft.com/office/drawing/2014/main" id="{85477CA5-4236-0CA8-8001-1082D3BF56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55" y="230859"/>
            <a:ext cx="1247775" cy="287499"/>
          </a:xfrm>
          <a:prstGeom prst="rect">
            <a:avLst/>
          </a:prstGeom>
        </p:spPr>
      </p:pic>
      <p:pic>
        <p:nvPicPr>
          <p:cNvPr id="49" name="Рисунок 48" descr="Зображення, що містить Шрифт, Графіка, графічний дизайн, логотип&#10;&#10;Автоматично згенерований опис">
            <a:extLst>
              <a:ext uri="{FF2B5EF4-FFF2-40B4-BE49-F238E27FC236}">
                <a16:creationId xmlns:a16="http://schemas.microsoft.com/office/drawing/2014/main" id="{DC74C3BF-A632-82ED-E395-517947387C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22" y="0"/>
            <a:ext cx="2655547" cy="768134"/>
          </a:xfrm>
          <a:prstGeom prst="rect">
            <a:avLst/>
          </a:prstGeom>
        </p:spPr>
      </p:pic>
      <p:sp>
        <p:nvSpPr>
          <p:cNvPr id="50" name="TextBox 42">
            <a:extLst>
              <a:ext uri="{FF2B5EF4-FFF2-40B4-BE49-F238E27FC236}">
                <a16:creationId xmlns:a16="http://schemas.microsoft.com/office/drawing/2014/main" id="{AD23D51C-D827-E301-B4D0-BBA571E04045}"/>
              </a:ext>
            </a:extLst>
          </p:cNvPr>
          <p:cNvSpPr txBox="1"/>
          <p:nvPr/>
        </p:nvSpPr>
        <p:spPr>
          <a:xfrm>
            <a:off x="329053" y="525997"/>
            <a:ext cx="1309897" cy="127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0"/>
              </a:lnSpc>
            </a:pPr>
            <a:r>
              <a:rPr lang="uk-UA" sz="600" b="1" spc="114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ПРИВІТ, МАЙБУТНЄ</a:t>
            </a:r>
            <a:endParaRPr lang="en-US" sz="600" b="1" spc="114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" name="Рисунок 58" descr="Зображення, що містить покришка, колесо, транспортний засіб, автомобіль&#10;&#10;Автоматично згенерований опис">
            <a:extLst>
              <a:ext uri="{FF2B5EF4-FFF2-40B4-BE49-F238E27FC236}">
                <a16:creationId xmlns:a16="http://schemas.microsoft.com/office/drawing/2014/main" id="{C6360CDF-E06C-8C48-4D23-FD1999094A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248" y="8586849"/>
            <a:ext cx="2581428" cy="1452053"/>
          </a:xfrm>
          <a:prstGeom prst="rect">
            <a:avLst/>
          </a:prstGeom>
        </p:spPr>
      </p:pic>
      <p:pic>
        <p:nvPicPr>
          <p:cNvPr id="60" name="Рисунок 59" descr="Зображення, що містить колесо, покришка, транспортний засіб, автомобіль&#10;&#10;Автоматично згенерований опис">
            <a:extLst>
              <a:ext uri="{FF2B5EF4-FFF2-40B4-BE49-F238E27FC236}">
                <a16:creationId xmlns:a16="http://schemas.microsoft.com/office/drawing/2014/main" id="{6BDD918F-9E43-7651-71ED-9BD2AB8442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023" y="8546999"/>
            <a:ext cx="2697867" cy="1517550"/>
          </a:xfrm>
          <a:prstGeom prst="rect">
            <a:avLst/>
          </a:prstGeom>
        </p:spPr>
      </p:pic>
      <p:pic>
        <p:nvPicPr>
          <p:cNvPr id="61" name="Рисунок 60" descr="Зображення, що містить покришка, колесо, автомобіль, транспортний засіб&#10;&#10;Автоматично згенерований опис">
            <a:extLst>
              <a:ext uri="{FF2B5EF4-FFF2-40B4-BE49-F238E27FC236}">
                <a16:creationId xmlns:a16="http://schemas.microsoft.com/office/drawing/2014/main" id="{7275D0ED-2F39-7516-84FE-5E0E47B81A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94" y="7257935"/>
            <a:ext cx="2581425" cy="1452052"/>
          </a:xfrm>
          <a:prstGeom prst="rect">
            <a:avLst/>
          </a:prstGeom>
        </p:spPr>
      </p:pic>
      <p:pic>
        <p:nvPicPr>
          <p:cNvPr id="62" name="Рисунок 61" descr="Зображення, що містить покришка, колесо, автомобіль, транспортний засіб">
            <a:extLst>
              <a:ext uri="{FF2B5EF4-FFF2-40B4-BE49-F238E27FC236}">
                <a16:creationId xmlns:a16="http://schemas.microsoft.com/office/drawing/2014/main" id="{E6A50481-FBC3-8EB0-FA81-184A011409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370" y="7278037"/>
            <a:ext cx="2581423" cy="1452051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A548C42B-385B-B5D1-B1BA-F1DD44B4A157}"/>
              </a:ext>
            </a:extLst>
          </p:cNvPr>
          <p:cNvSpPr txBox="1"/>
          <p:nvPr/>
        </p:nvSpPr>
        <p:spPr>
          <a:xfrm>
            <a:off x="782800" y="8730089"/>
            <a:ext cx="674222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C0C </a:t>
            </a: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сірий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4717E6F-E274-9576-B906-986B63AB9538}"/>
              </a:ext>
            </a:extLst>
          </p:cNvPr>
          <p:cNvSpPr txBox="1"/>
          <p:nvPr/>
        </p:nvSpPr>
        <p:spPr>
          <a:xfrm>
            <a:off x="696238" y="9753034"/>
            <a:ext cx="84734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41</a:t>
            </a:r>
            <a:r>
              <a:rPr kumimoji="0" 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E </a:t>
            </a: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зелений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4FAB781-19C2-CD54-5CC4-D92E7F812709}"/>
              </a:ext>
            </a:extLst>
          </p:cNvPr>
          <p:cNvSpPr txBox="1"/>
          <p:nvPr/>
        </p:nvSpPr>
        <p:spPr>
          <a:xfrm>
            <a:off x="2702525" y="8455706"/>
            <a:ext cx="74315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N1 </a:t>
            </a: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чорний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CEFE116-E610-4671-3078-36056DCC2D09}"/>
              </a:ext>
            </a:extLst>
          </p:cNvPr>
          <p:cNvSpPr txBox="1"/>
          <p:nvPr/>
        </p:nvSpPr>
        <p:spPr>
          <a:xfrm>
            <a:off x="2364284" y="9761350"/>
            <a:ext cx="1251303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C1N </a:t>
            </a: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сірий матовий</a:t>
            </a:r>
          </a:p>
        </p:txBody>
      </p:sp>
      <p:pic>
        <p:nvPicPr>
          <p:cNvPr id="67" name="BlackBrown.jpg" descr="BlackBrown.jpg">
            <a:extLst>
              <a:ext uri="{FF2B5EF4-FFF2-40B4-BE49-F238E27FC236}">
                <a16:creationId xmlns:a16="http://schemas.microsoft.com/office/drawing/2014/main" id="{4DBB73BC-E1B3-2750-2E69-CE4F72BDE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9862" y="8838132"/>
            <a:ext cx="2071050" cy="11649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Black.jpg" descr="Black.jpg">
            <a:extLst>
              <a:ext uri="{FF2B5EF4-FFF2-40B4-BE49-F238E27FC236}">
                <a16:creationId xmlns:a16="http://schemas.microsoft.com/office/drawing/2014/main" id="{C7C0C0DA-74E7-7E15-E7BF-4A84DDDA79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9863" y="7559675"/>
            <a:ext cx="2071048" cy="1164965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TextBox 113">
            <a:extLst>
              <a:ext uri="{FF2B5EF4-FFF2-40B4-BE49-F238E27FC236}">
                <a16:creationId xmlns:a16="http://schemas.microsoft.com/office/drawing/2014/main" id="{A571121C-DF3B-81DD-5FA6-A9C4639825EE}"/>
              </a:ext>
            </a:extLst>
          </p:cNvPr>
          <p:cNvSpPr/>
          <p:nvPr/>
        </p:nvSpPr>
        <p:spPr>
          <a:xfrm>
            <a:off x="112530" y="10054847"/>
            <a:ext cx="7327820" cy="4140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12600">
              <a:lnSpc>
                <a:spcPct val="100000"/>
              </a:lnSpc>
              <a:spcBef>
                <a:spcPts val="726"/>
              </a:spcBef>
            </a:pP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Прайс-лист</a:t>
            </a:r>
            <a:r>
              <a:rPr lang="ru-RU" sz="700" b="0" strike="noStrike" spc="-26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2" dirty="0">
                <a:solidFill>
                  <a:srgbClr val="000000"/>
                </a:solidFill>
                <a:latin typeface="Montserrat" panose="00000500000000000000" pitchFamily="2" charset="-52"/>
              </a:rPr>
              <a:t>є</a:t>
            </a:r>
            <a:r>
              <a:rPr lang="ru-RU" sz="700" b="0" strike="noStrike" spc="-5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інформативним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,</a:t>
            </a:r>
            <a:r>
              <a:rPr lang="ru-RU" sz="700" b="0" strike="noStrike" spc="-4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2" dirty="0">
                <a:solidFill>
                  <a:srgbClr val="000000"/>
                </a:solidFill>
                <a:latin typeface="Montserrat" panose="00000500000000000000" pitchFamily="2" charset="-52"/>
              </a:rPr>
              <a:t>не</a:t>
            </a:r>
            <a:r>
              <a:rPr lang="ru-RU" sz="700" b="0" strike="noStrike" spc="-46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24" dirty="0" err="1">
                <a:solidFill>
                  <a:srgbClr val="000000"/>
                </a:solidFill>
                <a:latin typeface="Montserrat" panose="00000500000000000000" pitchFamily="2" charset="-52"/>
              </a:rPr>
              <a:t>може</a:t>
            </a:r>
            <a:r>
              <a:rPr lang="ru-RU" sz="700" b="0" strike="noStrike" spc="-2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бути</a:t>
            </a:r>
            <a:r>
              <a:rPr lang="ru-RU" sz="700" b="0" strike="noStrike" spc="-46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підставою</a:t>
            </a:r>
            <a:r>
              <a:rPr lang="ru-RU" sz="700" b="0" strike="noStrike" spc="-46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для</a:t>
            </a:r>
            <a:r>
              <a:rPr lang="ru-RU" sz="700" b="0" strike="noStrike" spc="-7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12" dirty="0">
                <a:solidFill>
                  <a:srgbClr val="000000"/>
                </a:solidFill>
                <a:latin typeface="Montserrat" panose="00000500000000000000" pitchFamily="2" charset="-52"/>
              </a:rPr>
              <a:t>оплати,</a:t>
            </a:r>
            <a:r>
              <a:rPr lang="ru-RU" sz="700" b="0" strike="noStrike" spc="-4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2" dirty="0">
                <a:solidFill>
                  <a:srgbClr val="000000"/>
                </a:solidFill>
                <a:latin typeface="Montserrat" panose="00000500000000000000" pitchFamily="2" charset="-52"/>
              </a:rPr>
              <a:t>не</a:t>
            </a:r>
            <a:r>
              <a:rPr lang="ru-RU" sz="700" b="0" strike="noStrike" spc="-3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24" dirty="0" err="1">
                <a:solidFill>
                  <a:srgbClr val="000000"/>
                </a:solidFill>
                <a:latin typeface="Montserrat" panose="00000500000000000000" pitchFamily="2" charset="-52"/>
              </a:rPr>
              <a:t>може</a:t>
            </a:r>
            <a:r>
              <a:rPr lang="ru-RU" sz="700" b="0" strike="noStrike" spc="-3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використовуватися</a:t>
            </a:r>
            <a:r>
              <a:rPr lang="ru-RU" sz="700" b="0" strike="noStrike" spc="-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7" dirty="0">
                <a:solidFill>
                  <a:srgbClr val="000000"/>
                </a:solidFill>
                <a:latin typeface="Montserrat" panose="00000500000000000000" pitchFamily="2" charset="-52"/>
              </a:rPr>
              <a:t>як</a:t>
            </a:r>
            <a:r>
              <a:rPr lang="ru-RU" sz="700" b="0" strike="noStrike" spc="-3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2" dirty="0" err="1">
                <a:solidFill>
                  <a:srgbClr val="000000"/>
                </a:solidFill>
                <a:latin typeface="Montserrat" panose="00000500000000000000" pitchFamily="2" charset="-52"/>
              </a:rPr>
              <a:t>пропозиція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для</a:t>
            </a:r>
            <a:r>
              <a:rPr lang="ru-RU" sz="700" b="0" strike="noStrike" spc="-66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12" dirty="0" err="1">
                <a:solidFill>
                  <a:srgbClr val="000000"/>
                </a:solidFill>
                <a:latin typeface="Montserrat" panose="00000500000000000000" pitchFamily="2" charset="-52"/>
              </a:rPr>
              <a:t>участі</a:t>
            </a:r>
            <a:r>
              <a:rPr lang="ru-RU" sz="700" b="0" strike="noStrike" spc="-3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в</a:t>
            </a:r>
            <a:r>
              <a:rPr lang="ru-RU" sz="700" b="0" strike="noStrike" spc="-4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7" dirty="0" err="1">
                <a:solidFill>
                  <a:srgbClr val="000000"/>
                </a:solidFill>
                <a:latin typeface="Montserrat" panose="00000500000000000000" pitchFamily="2" charset="-52"/>
              </a:rPr>
              <a:t>тендері</a:t>
            </a:r>
            <a:r>
              <a:rPr lang="ru-RU" sz="700" b="0" strike="noStrike" spc="-7" dirty="0">
                <a:solidFill>
                  <a:srgbClr val="000000"/>
                </a:solidFill>
                <a:latin typeface="Montserrat" panose="00000500000000000000" pitchFamily="2" charset="-52"/>
              </a:rPr>
              <a:t>. </a:t>
            </a:r>
            <a:r>
              <a:rPr lang="ru-RU" sz="700" b="0" strike="noStrike" spc="-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8" dirty="0" err="1">
                <a:solidFill>
                  <a:srgbClr val="000000"/>
                </a:solidFill>
                <a:latin typeface="Montserrat" panose="00000500000000000000" pitchFamily="2" charset="-52"/>
              </a:rPr>
              <a:t>Виробник</a:t>
            </a:r>
            <a:r>
              <a:rPr lang="ru-RU" sz="700" b="0" strike="noStrike" spc="-3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залишає</a:t>
            </a:r>
            <a:r>
              <a:rPr lang="ru-RU" sz="700" b="0" strike="noStrike" spc="-3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7" dirty="0">
                <a:solidFill>
                  <a:srgbClr val="000000"/>
                </a:solidFill>
                <a:latin typeface="Montserrat" panose="00000500000000000000" pitchFamily="2" charset="-52"/>
              </a:rPr>
              <a:t>за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2" dirty="0">
                <a:solidFill>
                  <a:srgbClr val="000000"/>
                </a:solidFill>
                <a:latin typeface="Montserrat" panose="00000500000000000000" pitchFamily="2" charset="-52"/>
              </a:rPr>
              <a:t>собою</a:t>
            </a:r>
            <a:r>
              <a:rPr lang="ru-RU" sz="700" b="0" strike="noStrike" spc="-3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9" dirty="0">
                <a:solidFill>
                  <a:srgbClr val="000000"/>
                </a:solidFill>
                <a:latin typeface="Montserrat" panose="00000500000000000000" pitchFamily="2" charset="-52"/>
              </a:rPr>
              <a:t>право</a:t>
            </a:r>
            <a:r>
              <a:rPr lang="ru-RU" sz="700" b="0" strike="noStrike" spc="-3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9" dirty="0" err="1">
                <a:solidFill>
                  <a:srgbClr val="000000"/>
                </a:solidFill>
                <a:latin typeface="Montserrat" panose="00000500000000000000" pitchFamily="2" charset="-52"/>
              </a:rPr>
              <a:t>вносити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8" dirty="0" err="1">
                <a:solidFill>
                  <a:srgbClr val="000000"/>
                </a:solidFill>
                <a:latin typeface="Montserrat" panose="00000500000000000000" pitchFamily="2" charset="-52"/>
              </a:rPr>
              <a:t>зміни</a:t>
            </a:r>
            <a:r>
              <a:rPr lang="ru-RU" sz="700" b="0" strike="noStrike" spc="-5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в</a:t>
            </a:r>
            <a:r>
              <a:rPr lang="ru-RU" sz="700" b="0" strike="noStrike" spc="-60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конструкцію</a:t>
            </a:r>
            <a:r>
              <a:rPr lang="ru-RU" sz="700" b="0" strike="noStrike" spc="-26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7" dirty="0">
                <a:solidFill>
                  <a:srgbClr val="000000"/>
                </a:solidFill>
                <a:latin typeface="Montserrat" panose="00000500000000000000" pitchFamily="2" charset="-52"/>
              </a:rPr>
              <a:t>і</a:t>
            </a:r>
            <a:r>
              <a:rPr lang="ru-RU" sz="700" b="0" strike="noStrike" spc="-5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75" dirty="0">
                <a:solidFill>
                  <a:srgbClr val="000000"/>
                </a:solidFill>
                <a:latin typeface="Montserrat" panose="00000500000000000000" pitchFamily="2" charset="-52"/>
              </a:rPr>
              <a:t>/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або</a:t>
            </a:r>
            <a:r>
              <a:rPr lang="ru-RU" sz="700" b="0" strike="noStrike" spc="-3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комплектації</a:t>
            </a:r>
            <a:r>
              <a:rPr lang="ru-RU" sz="700" b="0" strike="noStrike" spc="-5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9" dirty="0" err="1">
                <a:solidFill>
                  <a:srgbClr val="000000"/>
                </a:solidFill>
                <a:latin typeface="Montserrat" panose="00000500000000000000" pitchFamily="2" charset="-52"/>
              </a:rPr>
              <a:t>автомобілів</a:t>
            </a:r>
            <a:r>
              <a:rPr lang="ru-RU" sz="700" b="0" strike="noStrike" spc="-5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2" dirty="0">
                <a:solidFill>
                  <a:srgbClr val="000000"/>
                </a:solidFill>
                <a:latin typeface="Montserrat" panose="00000500000000000000" pitchFamily="2" charset="-52"/>
              </a:rPr>
              <a:t>без</a:t>
            </a:r>
            <a:r>
              <a:rPr lang="ru-RU" sz="700" b="0" strike="noStrike" spc="-4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попередження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. </a:t>
            </a:r>
            <a:r>
              <a:rPr lang="ru-RU" sz="700" b="0" strike="noStrike" spc="-7" dirty="0" err="1">
                <a:solidFill>
                  <a:srgbClr val="000000"/>
                </a:solidFill>
                <a:latin typeface="Montserrat" panose="00000500000000000000" pitchFamily="2" charset="-52"/>
              </a:rPr>
              <a:t>Актуальну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ціну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1" dirty="0" err="1">
                <a:solidFill>
                  <a:srgbClr val="000000"/>
                </a:solidFill>
                <a:latin typeface="Montserrat" panose="00000500000000000000" pitchFamily="2" charset="-52"/>
              </a:rPr>
              <a:t>уточнюйте</a:t>
            </a:r>
            <a:r>
              <a:rPr lang="ru-RU" sz="700" b="0" strike="noStrike" spc="-2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26" dirty="0">
                <a:solidFill>
                  <a:srgbClr val="000000"/>
                </a:solidFill>
                <a:latin typeface="Montserrat" panose="00000500000000000000" pitchFamily="2" charset="-52"/>
              </a:rPr>
              <a:t>у</a:t>
            </a:r>
            <a:r>
              <a:rPr lang="ru-RU" sz="700" b="0" strike="noStrike" spc="-4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1" dirty="0" err="1">
                <a:solidFill>
                  <a:srgbClr val="000000"/>
                </a:solidFill>
                <a:latin typeface="Montserrat" panose="00000500000000000000" pitchFamily="2" charset="-52"/>
              </a:rPr>
              <a:t>консультантів</a:t>
            </a:r>
            <a:r>
              <a:rPr lang="ru-RU" sz="700" b="0" strike="noStrike" spc="-60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 err="1">
                <a:solidFill>
                  <a:srgbClr val="000000"/>
                </a:solidFill>
                <a:latin typeface="Montserrat" panose="00000500000000000000" pitchFamily="2" charset="-52"/>
              </a:rPr>
              <a:t>автоцентрів</a:t>
            </a:r>
            <a:r>
              <a:rPr lang="ru-RU" sz="700" b="0" strike="noStrike" spc="-41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en-US" sz="700" b="0" strike="noStrike" spc="-1" dirty="0">
                <a:solidFill>
                  <a:srgbClr val="000000"/>
                </a:solidFill>
                <a:latin typeface="Montserrat" panose="00000500000000000000" pitchFamily="2" charset="-52"/>
              </a:rPr>
              <a:t>GWM.</a:t>
            </a:r>
            <a:r>
              <a:rPr lang="en-US" sz="700" b="0" strike="noStrike" spc="-60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18" dirty="0" err="1">
                <a:solidFill>
                  <a:srgbClr val="000000"/>
                </a:solidFill>
                <a:latin typeface="Montserrat" panose="00000500000000000000" pitchFamily="2" charset="-52"/>
              </a:rPr>
              <a:t>Ціни</a:t>
            </a:r>
            <a:r>
              <a:rPr lang="ru-RU" sz="700" b="0" strike="noStrike" spc="-5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7" dirty="0" err="1">
                <a:solidFill>
                  <a:srgbClr val="000000"/>
                </a:solidFill>
                <a:latin typeface="Montserrat" panose="00000500000000000000" pitchFamily="2" charset="-52"/>
              </a:rPr>
              <a:t>вказані</a:t>
            </a:r>
            <a:r>
              <a:rPr lang="ru-RU" sz="700" b="0" strike="noStrike" spc="-35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4" dirty="0">
                <a:solidFill>
                  <a:srgbClr val="000000"/>
                </a:solidFill>
                <a:latin typeface="Montserrat" panose="00000500000000000000" pitchFamily="2" charset="-52"/>
              </a:rPr>
              <a:t>на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uk-UA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18.</a:t>
            </a:r>
            <a:r>
              <a:rPr lang="en-US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0</a:t>
            </a:r>
            <a:r>
              <a:rPr lang="uk-UA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5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.2026</a:t>
            </a:r>
            <a:r>
              <a:rPr lang="en-US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r>
              <a:rPr lang="ru-RU" sz="700" b="0" strike="noStrike" spc="-52" dirty="0">
                <a:solidFill>
                  <a:srgbClr val="000000"/>
                </a:solidFill>
                <a:latin typeface="Montserrat" panose="00000500000000000000" pitchFamily="2" charset="-52"/>
              </a:rPr>
              <a:t>р.</a:t>
            </a:r>
            <a:endParaRPr lang="uk-UA" sz="700" b="0" strike="noStrike" spc="-1" dirty="0">
              <a:latin typeface="Montserrat" panose="00000500000000000000" pitchFamily="2" charset="-52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6ED8F14-C8EE-BA41-18AE-C2A88F2D7EE4}"/>
              </a:ext>
            </a:extLst>
          </p:cNvPr>
          <p:cNvSpPr txBox="1"/>
          <p:nvPr/>
        </p:nvSpPr>
        <p:spPr>
          <a:xfrm>
            <a:off x="6050911" y="8011353"/>
            <a:ext cx="557202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Чорний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85A74FF-9BDE-727F-39B0-923118136276}"/>
              </a:ext>
            </a:extLst>
          </p:cNvPr>
          <p:cNvSpPr txBox="1"/>
          <p:nvPr/>
        </p:nvSpPr>
        <p:spPr>
          <a:xfrm>
            <a:off x="6056358" y="9305774"/>
            <a:ext cx="1262523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GWM Sans W1G UI Bold" panose="020B0804020203030204" pitchFamily="34" charset="0"/>
                <a:sym typeface="Calibri"/>
              </a:rPr>
              <a:t>Чорно-коричневий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7380" y="5269102"/>
            <a:ext cx="1063752" cy="117348"/>
          </a:xfrm>
          <a:prstGeom prst="rect">
            <a:avLst/>
          </a:prstGeom>
        </p:spPr>
      </p:pic>
      <p:pic>
        <p:nvPicPr>
          <p:cNvPr id="73" name="Рисунок 72" descr="Зображення, що містить чорний, темрява&#10;&#10;Автоматично згенерований опис">
            <a:extLst>
              <a:ext uri="{FF2B5EF4-FFF2-40B4-BE49-F238E27FC236}">
                <a16:creationId xmlns:a16="http://schemas.microsoft.com/office/drawing/2014/main" id="{1C2E01CC-A8BD-603A-AA78-2905EC5BC9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" y="15875"/>
            <a:ext cx="1514454" cy="381000"/>
          </a:xfrm>
          <a:prstGeom prst="rect">
            <a:avLst/>
          </a:prstGeom>
        </p:spPr>
      </p:pic>
      <p:graphicFrame>
        <p:nvGraphicFramePr>
          <p:cNvPr id="75" name="object 33">
            <a:extLst>
              <a:ext uri="{FF2B5EF4-FFF2-40B4-BE49-F238E27FC236}">
                <a16:creationId xmlns:a16="http://schemas.microsoft.com/office/drawing/2014/main" id="{0D526379-E689-629D-9DB8-0D0915153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986675"/>
              </p:ext>
            </p:extLst>
          </p:nvPr>
        </p:nvGraphicFramePr>
        <p:xfrm>
          <a:off x="238759" y="320675"/>
          <a:ext cx="7078979" cy="3382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9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9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735">
                <a:tc grid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СЕРІЙНЕ ОБЛАДНАННЯ</a:t>
                      </a:r>
                    </a:p>
                  </a:txBody>
                  <a:tcPr marL="0" marR="0" marT="0" marB="0" anchor="ctr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5600">
                <a:tc>
                  <a:txBody>
                    <a:bodyPr/>
                    <a:lstStyle/>
                    <a:p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Технології комфорту:</a:t>
                      </a:r>
                    </a:p>
                    <a:p>
                      <a:pPr algn="l" defTabSz="685800">
                        <a:defRPr sz="1800"/>
                      </a:pP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Електропідсилювач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керма, Електронне стоянкове гальмо,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 Hold,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Вибір режиму водіння Система старт-стоп для двигунів 2,0і, Датчики паркування, Розумний ключ -2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Система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безключового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доступу, Запуск двигуна кнопкою (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PEPS).</a:t>
                      </a:r>
                    </a:p>
                    <a:p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Безпека:</a:t>
                      </a:r>
                    </a:p>
                    <a:p>
                      <a:pPr algn="l" defTabSz="685800">
                        <a:defRPr sz="1800"/>
                      </a:pP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Фронтальні та передні бічні подушки безпеки (4 шт.) Шторки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бепзеки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всій довжині скління - 4 шт., Холоднокатані панелі з вуглецевої сталі, Ремені безпеки з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переднатягувачами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ABS+EBD,  ESC-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електронна система стабілізації,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TCS 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контрою та розподілу тяги,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SCM 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гальмування для запобігання повторного зіткнення,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RMI 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захисту від перекидання,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EPB-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електронне стоянкове гальмо,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BAS, HAC,HDC 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допомога при підйомі та спуску,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BOS 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пріоритету педалі гальма,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TPMS -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контроль тиску та температури в шинах,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EDR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реєстратор даних аварії, Система моніторингу втоми водія(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DFMS),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Кріплення дитячих сидінь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ISOFIX,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Дитячі замки.</a:t>
                      </a:r>
                    </a:p>
                    <a:p>
                      <a:pPr algn="l" defTabSz="685800">
                        <a:defRPr sz="1800"/>
                      </a:pPr>
                      <a:r>
                        <a:rPr lang="uk-UA" sz="750" b="1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Імобілайзер</a:t>
                      </a:r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algn="l" defTabSz="685800">
                        <a:defRPr sz="1800"/>
                      </a:pP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пошуку автомобіля,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Іммобілайзер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двигуна, Протиугінна сигналізація, Автоматичне закриття дверей при русі (більше 15 км/год), Центральний замок , Автоматичне розблокування дверей при зіткненні, Захист від помилкового блокування дверей (якщо ключ в авто), Попереджувальний сигнал про відкритті двері.</a:t>
                      </a:r>
                    </a:p>
                    <a:p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Мультимедіа:</a:t>
                      </a:r>
                    </a:p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Бортовий комп'ютер, 12.3 дюймовий екран панелі приладів, Меню на українській мові, Регулювання яскравості підсвітки панелі приладів, Безпровідний </a:t>
                      </a:r>
                      <a:r>
                        <a:rPr lang="en-US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Carplay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Android auto,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Радіо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FM/AM,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Bluetooth "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вільні  руки", Бездротова підзарядка 50</a:t>
                      </a:r>
                      <a:r>
                        <a:rPr lang="en-US" sz="750" b="0" i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Передній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USB-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порт (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A+C): Type C — 27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A — 10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 Другий ряд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USB-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портів (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A+C): Type A — 10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Вт,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Type C — 15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</a:t>
                      </a:r>
                    </a:p>
                    <a:p>
                      <a:pPr algn="l" defTabSz="685800">
                        <a:defRPr sz="1800"/>
                      </a:pPr>
                      <a:endParaRPr lang="uk-UA" sz="75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sz="75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Внутрішнє обладнання: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Шкіряне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оздоблення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керма з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підігрівом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Мультифункціональне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кермо,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Оббивка сидінь – Шкіра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Ручне регулювання рульової колонки в 4-х напрямках,  Передній та задній центральний підлокітник, Сонцезахисні козирки з дзеркалами і підсвічуванням, Шторка багажного відділення, Підігрів передніх сидінь, Підігрів задніх сидінь, Система складання задніх сидінь 60:40.</a:t>
                      </a:r>
                    </a:p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Оптика та освітлення:</a:t>
                      </a:r>
                    </a:p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Світлодіодні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Matrix LED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фари ближнього і дальнього світла, Світлодіодні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задні ліхтарі , Фари з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електрорегулюванням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висоті, Функція затримки вимкнення світла (супровід додому), Задні протитуманні фари: Світлодіодні 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LED,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Денні ходові вогні фар(</a:t>
                      </a:r>
                      <a:r>
                        <a:rPr lang="en-US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DRL), 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Сигнальна система аварійних ліхтарів, Автоматичне включення аварійних ліхтарів при екстреному гальмуванні, Додатковий стоп-сигнал високого розташування, Підсвічування багажного відділення.</a:t>
                      </a:r>
                      <a:endParaRPr sz="750" dirty="0"/>
                    </a:p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 та дзеркала: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Автоматичні 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склопідйомники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4 -х дверей з функцією "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Авто+Антизакриття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”, Підігрів лобового скла, Тонування вікон крім передніх,  </a:t>
                      </a:r>
                      <a:r>
                        <a:rPr lang="uk-UA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Атермальне</a:t>
                      </a: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скло із захистом від ультрафіолету, Підігрів зовнішніх дзеркал заднього виду, Електричне регулювання зовнішніх дзеркал заднього виду, Підігрів заднього скла.</a:t>
                      </a:r>
                      <a:br>
                        <a:rPr lang="uk-UA" sz="750" dirty="0"/>
                      </a:br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Зовнішнє обладнання та колеса:</a:t>
                      </a:r>
                      <a:endParaRPr lang="uk-UA" sz="75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Запасне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колесо не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повнорозмірне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Безкаркасні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щітки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склоочисника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Датчик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дощу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Датчик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світла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  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Задній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5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склоочисник</a:t>
                      </a:r>
                      <a:r>
                        <a:rPr lang="ru-RU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Кондиціонування:</a:t>
                      </a: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Двозонний клімат контроль, Автоматична функція від запотівання лобового скла.</a:t>
                      </a:r>
                      <a:endParaRPr lang="ru-RU" sz="75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750" b="1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Інші опції:</a:t>
                      </a:r>
                    </a:p>
                    <a:p>
                      <a:r>
                        <a:rPr lang="uk-UA" sz="75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Підігрів форсунок склоочищувача, Антикорозійне покриття кузову, Знак аварійної зупинки.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object 33">
            <a:extLst>
              <a:ext uri="{FF2B5EF4-FFF2-40B4-BE49-F238E27FC236}">
                <a16:creationId xmlns:a16="http://schemas.microsoft.com/office/drawing/2014/main" id="{5FDD5E64-9DE1-C7DC-C877-C52C2AB09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564573"/>
              </p:ext>
            </p:extLst>
          </p:nvPr>
        </p:nvGraphicFramePr>
        <p:xfrm>
          <a:off x="242266" y="3749675"/>
          <a:ext cx="7078980" cy="67757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45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396">
                  <a:extLst>
                    <a:ext uri="{9D8B030D-6E8A-4147-A177-3AD203B41FA5}">
                      <a16:colId xmlns:a16="http://schemas.microsoft.com/office/drawing/2014/main" val="4232457674"/>
                    </a:ext>
                  </a:extLst>
                </a:gridCol>
              </a:tblGrid>
              <a:tr h="165735">
                <a:tc gridSpan="3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8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ОПЦІЇ</a:t>
                      </a:r>
                    </a:p>
                  </a:txBody>
                  <a:tcPr marL="0" marR="0" marT="0" marB="0" anchor="ctr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700" b="1" dirty="0"/>
                        <a:t>2,0 GDIT 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700" b="1" dirty="0"/>
                        <a:t>1.5 GDIT PHEV 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Панорамний дах</a:t>
                      </a:r>
                      <a:endParaRPr sz="1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dirty="0"/>
                        <a:t>●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Подвійний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-пакет (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Шумоізоляційне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передніх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дверей та лобового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Мобільна електростанція з функцією зовнішнього живлення (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V2L) 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6Kw)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b="0" dirty="0">
                          <a:latin typeface="+mj-lt"/>
                        </a:rPr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Розетка 220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салоні (2.2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b="0" dirty="0">
                          <a:latin typeface="+mj-lt"/>
                        </a:rPr>
                        <a:t>-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Електрорегулювання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сидіння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водія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8-ти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напрямках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Поперекова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опора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водійського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сидіння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електричним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регулюванням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4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напрямках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Функція запам'ятовування положення водійського сидіння + функція «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Welcome Seat» (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пов'язана з пам'яттю положення дзеркала заднього виду)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Електрорегулювання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сидіння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переднього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пасажира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4-х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напрямках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Вентиляція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передніх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сидінь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подушка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сидіння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спинка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Підігрів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передніх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задніх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сидінь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Мультифункціональна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фронтальна камера 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ADAS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кругового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огляду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540° з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функцією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«прозоре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шасі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Включення камери при поворотах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Адаптивний інтелектуальний круїз-контроль з інтелектуальним управлінням в поворотах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dirty="0"/>
                        <a:t>Примусове блокування диференціалу задніх коліс</a:t>
                      </a:r>
                      <a:endParaRPr sz="700" dirty="0"/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dirty="0"/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119579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FCW - система контролю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дистанції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спереду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AEB -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екстреного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гальмування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0600757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LDW -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попередження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виїзд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смуги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658820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LKА -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утримання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смузі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руху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756952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LCK -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утримування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центрі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смуги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руху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2645087"/>
                  </a:ext>
                </a:extLst>
              </a:tr>
              <a:tr h="130389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AEB-P+AEB-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Bike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екстреного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гальмування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небезпечному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виявленні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пішохода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 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автомобіля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попереду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044662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Режим легкого бездоріжжя та режим «Експерт» з інформаційним дисплеєм для бездоріжжя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7457213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контролю руху по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бездоріжжю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—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стандартний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спортивний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економічний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сніг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бруд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пісок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трава/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нерівна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дорога, AUTO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b="0" dirty="0">
                          <a:latin typeface="+mj-lt"/>
                        </a:rPr>
                        <a:t>-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395071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контролю руху по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бездоріжжю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—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стандартний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спортивний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економічний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сніг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пісок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бруд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привід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b="0" dirty="0">
                          <a:latin typeface="+mj-lt"/>
                        </a:rPr>
                        <a:t>-</a:t>
                      </a: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691578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Інтегрована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система контролю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гальмування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— IBC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b="0" dirty="0">
                          <a:latin typeface="+mj-lt"/>
                        </a:rPr>
                        <a:t>-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1544490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AEB-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Crossroad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екстреного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гальмування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виявленні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перешкоди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перехресті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836064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TSR –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Інформування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дорожні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знаки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648533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LCA –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Асистент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смуги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руху (контроль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сліпих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зон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зліва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справа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автомобіля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5157476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попередження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гальмування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перешкоді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поперечного руху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позаду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031215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RCW - 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Cистема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попереджає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небезпеку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ззаду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збоку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автомобіля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1151615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DOW -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Попередження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зіткнення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відкритті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дверей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2143946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TJA -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Cистема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допомоги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заторах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4162869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ICA -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Інтелектуальна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система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допомоги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водінню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059356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SDF - 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функція розумного ухилення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6438743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ELK -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Аварійне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утримання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смузі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руху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2900245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15.6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дюймовий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екран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мультимедіа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 Голосове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647816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Преміальна аудіо </a:t>
                      </a:r>
                      <a:r>
                        <a:rPr lang="uk-UA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тема  + </a:t>
                      </a:r>
                      <a:r>
                        <a:rPr lang="uk-UA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Саббуфер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динаміків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+DTS система автоматичного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налаштування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звуку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8123146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Проекційний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екран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лобове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W-HUD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427715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Автоматична система паркування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8961193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Дистанційне закриття вікон та а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втоматичне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складування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дзеркал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при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закритті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дверей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89615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Підсвітка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простору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боковими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дзеркалами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103809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Світлодіодні </a:t>
                      </a:r>
                      <a:r>
                        <a:rPr lang="en-US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Matrix LED </a:t>
                      </a: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фари ближнього і дальнього світла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1338598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Автоматичне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перемикання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між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дальнім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ближнім</a:t>
                      </a:r>
                      <a:r>
                        <a:rPr lang="ru-RU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7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світлом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3710271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algn="l" defTabSz="685800">
                        <a:defRPr sz="1800"/>
                      </a:pPr>
                      <a:r>
                        <a:rPr lang="uk-UA" sz="7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Атмосферне підсвічування салону</a:t>
                      </a:r>
                      <a:endParaRPr sz="700" b="0" dirty="0">
                        <a:latin typeface="+mj-lt"/>
                      </a:endParaRP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r>
                        <a:rPr lang="uk-UA" sz="700" dirty="0"/>
                        <a:t>●</a:t>
                      </a: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0381037"/>
                  </a:ext>
                </a:extLst>
              </a:tr>
              <a:tr h="140400">
                <a:tc gridSpan="3">
                  <a:txBody>
                    <a:bodyPr/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ЦІНИ, грн (в </a:t>
                      </a:r>
                      <a:r>
                        <a:rPr lang="uk-UA" sz="700" b="1" dirty="0" err="1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т.ч</a:t>
                      </a:r>
                      <a:r>
                        <a:rPr lang="uk-UA" sz="700" b="1" dirty="0">
                          <a:solidFill>
                            <a:schemeClr val="bg1"/>
                          </a:solidFill>
                          <a:latin typeface="Montserra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 ПДВ)</a:t>
                      </a:r>
                    </a:p>
                  </a:txBody>
                  <a:tcPr marL="8418" marR="8418" marT="8418" marB="8418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defTabSz="685800">
                        <a:defRPr sz="700" b="1"/>
                      </a:pPr>
                      <a:endParaRPr sz="700" b="0" dirty="0">
                        <a:latin typeface="+mj-lt"/>
                      </a:endParaRPr>
                    </a:p>
                  </a:txBody>
                  <a:tcPr marL="7200" marR="7200" marT="7200" marB="7200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3326722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Двигун 2.0 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GDIT (231 </a:t>
                      </a:r>
                      <a:r>
                        <a:rPr lang="uk-UA" sz="7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к.с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380 Нм.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бензин), </a:t>
                      </a:r>
                      <a:r>
                        <a:rPr lang="en-US" sz="7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9DCT, 4WD</a:t>
                      </a:r>
                      <a:r>
                        <a:rPr lang="uk-UA" sz="700" dirty="0">
                          <a:solidFill>
                            <a:schemeClr val="tx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 2026 </a:t>
                      </a:r>
                      <a:r>
                        <a:rPr lang="uk-UA" sz="700" dirty="0" err="1">
                          <a:solidFill>
                            <a:schemeClr val="tx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р.в</a:t>
                      </a:r>
                      <a:r>
                        <a:rPr lang="uk-UA" sz="700" dirty="0">
                          <a:solidFill>
                            <a:schemeClr val="tx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  <a:sym typeface="Montserrat"/>
                      </a:endParaRPr>
                    </a:p>
                  </a:txBody>
                  <a:tcPr marL="3761" marR="3761" marT="3761" marB="3761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800" b="1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1 495 000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-</a:t>
                      </a:r>
                      <a:endParaRPr sz="700" b="1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  <a:sym typeface="Montserrat"/>
                      </a:endParaRP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2069604"/>
                  </a:ext>
                </a:extLst>
              </a:tr>
              <a:tr h="1404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Двигун 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1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5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GDIT PHEV (364 </a:t>
                      </a:r>
                      <a:r>
                        <a:rPr lang="uk-UA" sz="7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к.с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76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0 Нм.</a:t>
                      </a:r>
                      <a:r>
                        <a:rPr lang="en-US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</a:t>
                      </a:r>
                      <a:r>
                        <a:rPr lang="uk-UA" sz="7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бензин гібрид), </a:t>
                      </a:r>
                      <a:r>
                        <a:rPr lang="en-US" sz="7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DHT-3, 4WD</a:t>
                      </a:r>
                      <a:r>
                        <a:rPr lang="uk-UA" sz="700" dirty="0">
                          <a:solidFill>
                            <a:schemeClr val="tx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, 2026 </a:t>
                      </a:r>
                      <a:r>
                        <a:rPr lang="uk-UA" sz="700" dirty="0" err="1">
                          <a:solidFill>
                            <a:schemeClr val="tx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р.в</a:t>
                      </a:r>
                      <a:r>
                        <a:rPr lang="uk-UA" sz="700" dirty="0">
                          <a:solidFill>
                            <a:schemeClr val="tx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.</a:t>
                      </a:r>
                      <a:endParaRPr lang="en-US" sz="7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  <a:sym typeface="Montserrat"/>
                      </a:endParaRPr>
                    </a:p>
                  </a:txBody>
                  <a:tcPr marL="3761" marR="3761" marT="3761" marB="3761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lang="uk-UA" sz="7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-</a:t>
                      </a:r>
                      <a:endParaRPr sz="700" b="1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  <a:sym typeface="Montserrat"/>
                      </a:endParaRP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685800">
                        <a:defRPr sz="1800"/>
                      </a:pP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1 </a:t>
                      </a:r>
                      <a:r>
                        <a:rPr lang="en-US"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895</a:t>
                      </a:r>
                      <a:r>
                        <a:rPr sz="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  <a:sym typeface="Montserrat"/>
                        </a:rPr>
                        <a:t> 000</a:t>
                      </a:r>
                    </a:p>
                  </a:txBody>
                  <a:tcPr marL="3761" marR="3761" marT="3761" marB="3761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66880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1469</Words>
  <Application>Microsoft Office PowerPoint</Application>
  <PresentationFormat>Довільний</PresentationFormat>
  <Paragraphs>244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5" baseType="lpstr">
      <vt:lpstr>Calibri</vt:lpstr>
      <vt:lpstr>Montserrat</vt:lpstr>
      <vt:lpstr>Office Theme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Vasily Gedzun (BBDO Russia)</dc:creator>
  <cp:lastModifiedBy>Анрей Тымчик</cp:lastModifiedBy>
  <cp:revision>10</cp:revision>
  <cp:lastPrinted>2026-05-20T11:28:13Z</cp:lastPrinted>
  <dcterms:created xsi:type="dcterms:W3CDTF">2026-05-20T08:12:36Z</dcterms:created>
  <dcterms:modified xsi:type="dcterms:W3CDTF">2026-05-20T11:29:18Z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2026-03-04T00:00:00Z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2026-05-20T00:00:00Z</vt:filetime>
  </property>
  <property fmtid="{D5CDD505-2E9C-101B-9397-08002B2CF9AE}" pid="5" name="Producer">
    <vt:lpwstr>Microsoft® Word 2019</vt:lpwstr>
  </property>
</Properties>
</file>